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61" r:id="rId5"/>
    <p:sldId id="362" r:id="rId6"/>
    <p:sldId id="363" r:id="rId7"/>
    <p:sldId id="360" r:id="rId8"/>
    <p:sldId id="359" r:id="rId9"/>
    <p:sldId id="364" r:id="rId10"/>
    <p:sldId id="365" r:id="rId11"/>
    <p:sldId id="328" r:id="rId12"/>
    <p:sldId id="356" r:id="rId13"/>
    <p:sldId id="357" r:id="rId14"/>
    <p:sldId id="353" r:id="rId15"/>
    <p:sldId id="334" r:id="rId16"/>
    <p:sldId id="355" r:id="rId17"/>
    <p:sldId id="352" r:id="rId18"/>
    <p:sldId id="366" r:id="rId19"/>
    <p:sldId id="347" r:id="rId20"/>
    <p:sldId id="345" r:id="rId21"/>
    <p:sldId id="346" r:id="rId22"/>
    <p:sldId id="348" r:id="rId23"/>
    <p:sldId id="349" r:id="rId24"/>
    <p:sldId id="350" r:id="rId25"/>
    <p:sldId id="351" r:id="rId26"/>
    <p:sldId id="368" r:id="rId27"/>
    <p:sldId id="325" r:id="rId28"/>
    <p:sldId id="322" r:id="rId29"/>
    <p:sldId id="370" r:id="rId30"/>
    <p:sldId id="323" r:id="rId31"/>
  </p:sldIdLst>
  <p:sldSz cx="12192000" cy="6858000"/>
  <p:notesSz cx="6805613" cy="99393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E9D9B63D-0BB2-45BE-9021-E6E3D0BDAC8D}">
          <p14:sldIdLst>
            <p14:sldId id="361"/>
            <p14:sldId id="362"/>
            <p14:sldId id="363"/>
            <p14:sldId id="360"/>
            <p14:sldId id="359"/>
            <p14:sldId id="364"/>
            <p14:sldId id="365"/>
            <p14:sldId id="328"/>
            <p14:sldId id="356"/>
            <p14:sldId id="357"/>
            <p14:sldId id="353"/>
            <p14:sldId id="334"/>
            <p14:sldId id="355"/>
            <p14:sldId id="352"/>
            <p14:sldId id="366"/>
            <p14:sldId id="347"/>
            <p14:sldId id="345"/>
            <p14:sldId id="346"/>
            <p14:sldId id="348"/>
            <p14:sldId id="349"/>
            <p14:sldId id="350"/>
            <p14:sldId id="351"/>
            <p14:sldId id="368"/>
            <p14:sldId id="325"/>
            <p14:sldId id="322"/>
            <p14:sldId id="370"/>
            <p14:sldId id="323"/>
          </p14:sldIdLst>
        </p14:section>
      </p14:sectionLst>
    </p:ext>
    <p:ext uri="{EFAFB233-063F-42B5-8137-9DF3F51BA10A}">
      <p15:sldGuideLst xmlns:p15="http://schemas.microsoft.com/office/powerpoint/2012/main">
        <p15:guide id="2" pos="211" userDrawn="1">
          <p15:clr>
            <a:srgbClr val="A4A3A4"/>
          </p15:clr>
        </p15:guide>
        <p15:guide id="3" orient="horz" pos="15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A7ACAC"/>
    <a:srgbClr val="6C7474"/>
    <a:srgbClr val="BDBFBF"/>
    <a:srgbClr val="C4C7C7"/>
    <a:srgbClr val="E2E3E3"/>
    <a:srgbClr val="4F5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A9F67-246A-43A9-83C1-52293141B008}" v="1" dt="2022-01-07T19:01:10.405"/>
    <p1510:client id="{3BB86500-42AA-4A08-B78B-28E25D189A65}" v="1" dt="2022-07-11T17:38:18.649"/>
    <p1510:client id="{A707A118-DB91-4BE3-86EB-600ABF5319DA}" v="2" dt="2022-01-31T20:16:03.354"/>
    <p1510:client id="{C3DC3BFB-A967-4937-8FA9-BA3F125C8A09}" v="7" dt="2022-03-21T13:43:43.733"/>
    <p1510:client id="{E9E363DE-F9A3-400C-9E5C-7C3779319F3A}" v="8" dt="2022-01-07T19:26:20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211"/>
        <p:guide orient="horz" pos="158"/>
        <p:guide pos="7469"/>
        <p:guide orient="horz" pos="3974"/>
        <p:guide pos="3840"/>
        <p:guide orient="horz" pos="89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pPr>
              <a:defRPr/>
            </a:pPr>
            <a:fld id="{D7AFEF3A-9105-478D-A6C1-09772ACA6D0B}" type="datetimeFigureOut">
              <a:rPr lang="de-DE"/>
              <a:pPr>
                <a:defRPr/>
              </a:pPr>
              <a:t>20.10.2022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9F6DB5-863E-4AC0-8186-4D4E3111222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1185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87EC1E-2E35-4CDA-A501-09F6D46B3F4E}" type="datetimeFigureOut">
              <a:rPr lang="de-DE" altLang="de-DE"/>
              <a:pPr>
                <a:defRPr/>
              </a:pPr>
              <a:t>20.10.2022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 eaLnBrk="1" hangingPunct="1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368E4C6-956C-468C-935E-A5C74BE4956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7848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8E4C6-956C-468C-935E-A5C74BE49565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098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8E4C6-956C-468C-935E-A5C74BE49565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998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 bwMode="gray">
          <a:xfrm>
            <a:off x="336000" y="324000"/>
            <a:ext cx="10320000" cy="7200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400"/>
              </a:lnSpc>
              <a:defRPr sz="2000" b="1" baseline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1" y="989273"/>
            <a:ext cx="10318749" cy="404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sz="1600" b="0" baseline="0" dirty="0" smtClean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ts val="2400"/>
              </a:lnSpc>
              <a:spcBef>
                <a:spcPct val="0"/>
              </a:spcBef>
            </a:pPr>
            <a:r>
              <a:rPr lang="de-DE"/>
              <a:t>Überschrift durch Klicken bearbeiten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05C77BD-CF91-4D16-B3F5-FC1815CF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>
            <a:off x="2735626" y="6551616"/>
            <a:ext cx="7731291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BC197D90-AAEF-4101-97E8-882886ECC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10847920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5BAD72-ECAD-4775-B44D-808CDD320D93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F37F61C9-82E6-4FEF-A7FD-9B8D5A268FCF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1669436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5123A1C-262D-488D-8894-A2140E8D0019}" type="datetime1">
              <a:rPr lang="de-DE" altLang="de-DE" smtClean="0"/>
              <a:t>20.10.2022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014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ITSCH_01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2735626" y="6551616"/>
            <a:ext cx="7731291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7474"/>
                </a:solidFill>
              </a:defRPr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0847920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5BAD72-ECAD-4775-B44D-808CDD320D93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1669436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7474"/>
                </a:solidFill>
              </a:defRPr>
            </a:lvl1pPr>
          </a:lstStyle>
          <a:p>
            <a:pPr>
              <a:defRPr/>
            </a:pPr>
            <a:fld id="{1B71B35F-D333-4EE8-AA80-573F43CDF2C0}" type="datetime1">
              <a:rPr lang="de-DE" altLang="de-DE" smtClean="0"/>
              <a:t>20.10.2022</a:t>
            </a:fld>
            <a:endParaRPr lang="de-DE" altLang="de-DE"/>
          </a:p>
        </p:txBody>
      </p:sp>
      <p:pic>
        <p:nvPicPr>
          <p:cNvPr id="8" name="Grafik 7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2B969C29-8672-4952-9804-70DB117C8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03" y="6326251"/>
            <a:ext cx="958849" cy="4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0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ITSCH_02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 bwMode="gray">
          <a:xfrm>
            <a:off x="336000" y="324000"/>
            <a:ext cx="10320000" cy="7200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400"/>
              </a:lnSpc>
              <a:defRPr sz="2000" b="1" baseline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2735626" y="6551616"/>
            <a:ext cx="773129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0847920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51C20E6-7A49-4241-9D46-BF7D77B6CC97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1669436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2C490-519F-4E2E-9CAB-BEE452A16BB6}" type="datetime1">
              <a:rPr lang="de-DE" altLang="de-DE" smtClean="0"/>
              <a:t>20.10.2022</a:t>
            </a:fld>
            <a:endParaRPr lang="de-DE" altLang="de-DE"/>
          </a:p>
        </p:txBody>
      </p:sp>
      <p:pic>
        <p:nvPicPr>
          <p:cNvPr id="9" name="Grafik 8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8AAC12CD-30EA-4C4C-9F21-F56455236B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03" y="6326251"/>
            <a:ext cx="958849" cy="4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5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ITSCH_02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 bwMode="gray">
          <a:xfrm>
            <a:off x="336000" y="324000"/>
            <a:ext cx="10320000" cy="7200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400"/>
              </a:lnSpc>
              <a:defRPr sz="2000" b="1" baseline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2735626" y="6551616"/>
            <a:ext cx="773129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0847920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51C20E6-7A49-4241-9D46-BF7D77B6CC97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1669436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1" y="989273"/>
            <a:ext cx="10318749" cy="404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sz="1600" b="0" baseline="0" dirty="0" smtClean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ts val="2400"/>
              </a:lnSpc>
              <a:spcBef>
                <a:spcPct val="0"/>
              </a:spcBef>
            </a:pPr>
            <a:r>
              <a:rPr lang="de-DE"/>
              <a:t>Überschrift durch Klicken bearbeiten</a:t>
            </a:r>
          </a:p>
        </p:txBody>
      </p:sp>
      <p:pic>
        <p:nvPicPr>
          <p:cNvPr id="9" name="Grafik 8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89FDA1A4-C371-4A61-A60A-E03D9F84A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03" y="6326251"/>
            <a:ext cx="958849" cy="4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6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ITSCH_0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 bwMode="gray">
          <a:xfrm>
            <a:off x="336000" y="324000"/>
            <a:ext cx="10320000" cy="72009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400"/>
              </a:lnSpc>
              <a:defRPr sz="2000" b="1" baseline="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2735626" y="6551616"/>
            <a:ext cx="7731291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 bwMode="gray">
          <a:xfrm>
            <a:off x="10847920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1C20E6-7A49-4241-9D46-BF7D77B6CC97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 bwMode="gray">
          <a:xfrm>
            <a:off x="1669436" y="6551616"/>
            <a:ext cx="958849" cy="1793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362C490-519F-4E2E-9CAB-BEE452A16BB6}" type="datetime1">
              <a:rPr lang="de-DE" altLang="de-DE" smtClean="0"/>
              <a:pPr>
                <a:defRPr/>
              </a:pPr>
              <a:t>20.10.2022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876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320800" y="6516691"/>
            <a:ext cx="9550400" cy="358775"/>
          </a:xfrm>
          <a:prstGeom prst="rect">
            <a:avLst/>
          </a:prstGeom>
          <a:solidFill>
            <a:srgbClr val="6C7474">
              <a:alpha val="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3" name="Rechteck 2"/>
          <p:cNvSpPr/>
          <p:nvPr userDrawn="1"/>
        </p:nvSpPr>
        <p:spPr>
          <a:xfrm>
            <a:off x="10896601" y="6516691"/>
            <a:ext cx="958851" cy="358775"/>
          </a:xfrm>
          <a:prstGeom prst="rect">
            <a:avLst/>
          </a:prstGeom>
          <a:solidFill>
            <a:srgbClr val="4F5556">
              <a:alpha val="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35626" y="6551616"/>
            <a:ext cx="7731291" cy="179387"/>
          </a:xfrm>
          <a:prstGeom prst="rect">
            <a:avLst/>
          </a:prstGeom>
        </p:spPr>
        <p:txBody>
          <a:bodyPr lIns="36000" tIns="0" rIns="0" bIns="0" anchor="t" anchorCtr="0"/>
          <a:lstStyle>
            <a:lvl1pPr algn="l" eaLnBrk="1" hangingPunct="1">
              <a:defRPr sz="7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47920" y="65516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rgbClr val="6C7474"/>
                </a:solidFill>
                <a:latin typeface="Verdana" panose="020B0604030504040204" pitchFamily="34" charset="0"/>
              </a:defRPr>
            </a:lvl1pPr>
          </a:lstStyle>
          <a:p>
            <a:fld id="{0D10B637-FBED-4399-B61D-E3C0F90B3C60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336553" y="6516691"/>
            <a:ext cx="958849" cy="358775"/>
          </a:xfrm>
          <a:prstGeom prst="rect">
            <a:avLst/>
          </a:prstGeom>
          <a:solidFill>
            <a:srgbClr val="6C7474">
              <a:alpha val="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669436" y="6551616"/>
            <a:ext cx="958849" cy="1793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00">
                <a:solidFill>
                  <a:srgbClr val="6C7474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BE05114-E0D1-4D80-BB63-86392C64FF20}" type="datetime1">
              <a:rPr lang="de-DE" altLang="de-DE" smtClean="0"/>
              <a:t>20.10.2022</a:t>
            </a:fld>
            <a:endParaRPr lang="de-DE" alt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875D33-8D5A-45F7-8347-F22F35D693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465" y="261652"/>
            <a:ext cx="792000" cy="9007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02" r:id="rId2"/>
    <p:sldLayoutId id="2147484303" r:id="rId3"/>
    <p:sldLayoutId id="2147484304" r:id="rId4"/>
    <p:sldLayoutId id="2147484315" r:id="rId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157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jpeg"/><Relationship Id="rId18" Type="http://schemas.openxmlformats.org/officeDocument/2006/relationships/image" Target="../media/image86.png"/><Relationship Id="rId26" Type="http://schemas.openxmlformats.org/officeDocument/2006/relationships/image" Target="../media/image38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34" Type="http://schemas.openxmlformats.org/officeDocument/2006/relationships/image" Target="../media/image41.tiff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5" Type="http://schemas.openxmlformats.org/officeDocument/2006/relationships/image" Target="../media/image37.png"/><Relationship Id="rId33" Type="http://schemas.openxmlformats.org/officeDocument/2006/relationships/image" Target="../media/image40.png"/><Relationship Id="rId2" Type="http://schemas.openxmlformats.org/officeDocument/2006/relationships/image" Target="../media/image70.png"/><Relationship Id="rId16" Type="http://schemas.openxmlformats.org/officeDocument/2006/relationships/image" Target="../media/image84.tiff"/><Relationship Id="rId20" Type="http://schemas.openxmlformats.org/officeDocument/2006/relationships/image" Target="../media/image88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94.jpeg"/><Relationship Id="rId5" Type="http://schemas.openxmlformats.org/officeDocument/2006/relationships/image" Target="../media/image73.png"/><Relationship Id="rId15" Type="http://schemas.openxmlformats.org/officeDocument/2006/relationships/image" Target="../media/image83.tiff"/><Relationship Id="rId23" Type="http://schemas.openxmlformats.org/officeDocument/2006/relationships/image" Target="../media/image91.png"/><Relationship Id="rId28" Type="http://schemas.openxmlformats.org/officeDocument/2006/relationships/image" Target="../media/image66.jpeg"/><Relationship Id="rId10" Type="http://schemas.openxmlformats.org/officeDocument/2006/relationships/image" Target="../media/image78.jpeg"/><Relationship Id="rId19" Type="http://schemas.openxmlformats.org/officeDocument/2006/relationships/image" Target="../media/image87.png"/><Relationship Id="rId31" Type="http://schemas.openxmlformats.org/officeDocument/2006/relationships/image" Target="../media/image9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tiff"/><Relationship Id="rId22" Type="http://schemas.openxmlformats.org/officeDocument/2006/relationships/image" Target="../media/image90.png"/><Relationship Id="rId27" Type="http://schemas.openxmlformats.org/officeDocument/2006/relationships/image" Target="../media/image39.png"/><Relationship Id="rId30" Type="http://schemas.openxmlformats.org/officeDocument/2006/relationships/image" Target="../media/image36.png"/><Relationship Id="rId8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tiff"/><Relationship Id="rId7" Type="http://schemas.openxmlformats.org/officeDocument/2006/relationships/image" Target="../media/image100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jpeg"/><Relationship Id="rId18" Type="http://schemas.openxmlformats.org/officeDocument/2006/relationships/image" Target="../media/image119.jpeg"/><Relationship Id="rId26" Type="http://schemas.openxmlformats.org/officeDocument/2006/relationships/image" Target="../media/image127.jpeg"/><Relationship Id="rId21" Type="http://schemas.openxmlformats.org/officeDocument/2006/relationships/image" Target="../media/image122.jpeg"/><Relationship Id="rId34" Type="http://schemas.openxmlformats.org/officeDocument/2006/relationships/image" Target="../media/image135.jpeg"/><Relationship Id="rId7" Type="http://schemas.openxmlformats.org/officeDocument/2006/relationships/image" Target="../media/image108.jpeg"/><Relationship Id="rId12" Type="http://schemas.openxmlformats.org/officeDocument/2006/relationships/image" Target="../media/image113.png"/><Relationship Id="rId17" Type="http://schemas.openxmlformats.org/officeDocument/2006/relationships/image" Target="../media/image118.jpeg"/><Relationship Id="rId25" Type="http://schemas.openxmlformats.org/officeDocument/2006/relationships/image" Target="../media/image126.jpeg"/><Relationship Id="rId33" Type="http://schemas.openxmlformats.org/officeDocument/2006/relationships/image" Target="../media/image134.jpeg"/><Relationship Id="rId2" Type="http://schemas.openxmlformats.org/officeDocument/2006/relationships/image" Target="../media/image103.jpeg"/><Relationship Id="rId16" Type="http://schemas.openxmlformats.org/officeDocument/2006/relationships/image" Target="../media/image117.jpeg"/><Relationship Id="rId20" Type="http://schemas.openxmlformats.org/officeDocument/2006/relationships/image" Target="../media/image121.jpeg"/><Relationship Id="rId29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24" Type="http://schemas.openxmlformats.org/officeDocument/2006/relationships/image" Target="../media/image125.jpeg"/><Relationship Id="rId32" Type="http://schemas.openxmlformats.org/officeDocument/2006/relationships/image" Target="../media/image133.jpeg"/><Relationship Id="rId37" Type="http://schemas.openxmlformats.org/officeDocument/2006/relationships/image" Target="../media/image138.png"/><Relationship Id="rId5" Type="http://schemas.openxmlformats.org/officeDocument/2006/relationships/image" Target="../media/image106.jpeg"/><Relationship Id="rId15" Type="http://schemas.openxmlformats.org/officeDocument/2006/relationships/image" Target="../media/image116.png"/><Relationship Id="rId23" Type="http://schemas.openxmlformats.org/officeDocument/2006/relationships/image" Target="../media/image124.jpeg"/><Relationship Id="rId28" Type="http://schemas.openxmlformats.org/officeDocument/2006/relationships/image" Target="../media/image129.jpeg"/><Relationship Id="rId36" Type="http://schemas.openxmlformats.org/officeDocument/2006/relationships/image" Target="../media/image137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Relationship Id="rId14" Type="http://schemas.openxmlformats.org/officeDocument/2006/relationships/image" Target="../media/image115.jpeg"/><Relationship Id="rId22" Type="http://schemas.openxmlformats.org/officeDocument/2006/relationships/image" Target="../media/image123.jpeg"/><Relationship Id="rId27" Type="http://schemas.openxmlformats.org/officeDocument/2006/relationships/image" Target="../media/image128.jpeg"/><Relationship Id="rId30" Type="http://schemas.openxmlformats.org/officeDocument/2006/relationships/image" Target="../media/image131.png"/><Relationship Id="rId35" Type="http://schemas.openxmlformats.org/officeDocument/2006/relationships/image" Target="../media/image136.jpeg"/><Relationship Id="rId8" Type="http://schemas.openxmlformats.org/officeDocument/2006/relationships/image" Target="../media/image109.png"/><Relationship Id="rId3" Type="http://schemas.openxmlformats.org/officeDocument/2006/relationships/image" Target="../media/image10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10.png"/><Relationship Id="rId18" Type="http://schemas.openxmlformats.org/officeDocument/2006/relationships/image" Target="../media/image152.png"/><Relationship Id="rId3" Type="http://schemas.openxmlformats.org/officeDocument/2006/relationships/image" Target="../media/image139.png"/><Relationship Id="rId21" Type="http://schemas.openxmlformats.org/officeDocument/2006/relationships/image" Target="../media/image155.jpeg"/><Relationship Id="rId7" Type="http://schemas.openxmlformats.org/officeDocument/2006/relationships/image" Target="../media/image142.jpeg"/><Relationship Id="rId12" Type="http://schemas.openxmlformats.org/officeDocument/2006/relationships/image" Target="../media/image147.png"/><Relationship Id="rId17" Type="http://schemas.openxmlformats.org/officeDocument/2006/relationships/image" Target="../media/image151.png"/><Relationship Id="rId2" Type="http://schemas.openxmlformats.org/officeDocument/2006/relationships/image" Target="../media/image131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13.png"/><Relationship Id="rId15" Type="http://schemas.openxmlformats.org/officeDocument/2006/relationships/image" Target="../media/image149.png"/><Relationship Id="rId23" Type="http://schemas.openxmlformats.org/officeDocument/2006/relationships/image" Target="../media/image157.jpeg"/><Relationship Id="rId10" Type="http://schemas.openxmlformats.org/officeDocument/2006/relationships/image" Target="../media/image145.png"/><Relationship Id="rId19" Type="http://schemas.openxmlformats.org/officeDocument/2006/relationships/image" Target="../media/image153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Relationship Id="rId14" Type="http://schemas.openxmlformats.org/officeDocument/2006/relationships/image" Target="../media/image148.png"/><Relationship Id="rId22" Type="http://schemas.openxmlformats.org/officeDocument/2006/relationships/image" Target="../media/image1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12" Type="http://schemas.openxmlformats.org/officeDocument/2006/relationships/image" Target="../media/image179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11" Type="http://schemas.openxmlformats.org/officeDocument/2006/relationships/image" Target="../media/image178.jpeg"/><Relationship Id="rId5" Type="http://schemas.openxmlformats.org/officeDocument/2006/relationships/image" Target="../media/image172.pn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tiff"/><Relationship Id="rId13" Type="http://schemas.openxmlformats.org/officeDocument/2006/relationships/image" Target="../media/image208.jpeg"/><Relationship Id="rId18" Type="http://schemas.openxmlformats.org/officeDocument/2006/relationships/image" Target="../media/image213.png"/><Relationship Id="rId3" Type="http://schemas.openxmlformats.org/officeDocument/2006/relationships/image" Target="../media/image198.jpeg"/><Relationship Id="rId21" Type="http://schemas.openxmlformats.org/officeDocument/2006/relationships/image" Target="../media/image216.jpe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17" Type="http://schemas.openxmlformats.org/officeDocument/2006/relationships/image" Target="../media/image2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1.jpeg"/><Relationship Id="rId20" Type="http://schemas.openxmlformats.org/officeDocument/2006/relationships/image" Target="../media/image2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1.png"/><Relationship Id="rId11" Type="http://schemas.openxmlformats.org/officeDocument/2006/relationships/image" Target="../media/image206.jpeg"/><Relationship Id="rId5" Type="http://schemas.openxmlformats.org/officeDocument/2006/relationships/image" Target="../media/image200.png"/><Relationship Id="rId15" Type="http://schemas.openxmlformats.org/officeDocument/2006/relationships/image" Target="../media/image210.jpeg"/><Relationship Id="rId10" Type="http://schemas.openxmlformats.org/officeDocument/2006/relationships/image" Target="../media/image205.jpeg"/><Relationship Id="rId19" Type="http://schemas.openxmlformats.org/officeDocument/2006/relationships/image" Target="../media/image214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Relationship Id="rId14" Type="http://schemas.openxmlformats.org/officeDocument/2006/relationships/image" Target="../media/image209.jpeg"/><Relationship Id="rId22" Type="http://schemas.openxmlformats.org/officeDocument/2006/relationships/image" Target="../media/image2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jpe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jpe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35" Type="http://schemas.openxmlformats.org/officeDocument/2006/relationships/image" Target="../media/image68.jpeg"/><Relationship Id="rId8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9CFDF7-6238-4F42-8D68-6E5A1273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en-US" altLang="de-DE" sz="2000" b="1" i="0" baseline="0">
                <a:solidFill>
                  <a:srgbClr val="6C7474"/>
                </a:solidFill>
                <a:latin typeface="Verdana"/>
                <a:ea typeface="MS PGothic"/>
                <a:cs typeface="Verdana"/>
              </a:rPr>
              <a:t>Welcome to FRITSCH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6C94E8-ACDD-43D4-A30E-F0593782C9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1383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Your product – our solution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9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cs typeface="Verdana"/>
              </a:rPr>
              <a:t>Product segments and machines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2CD30DE-C41D-4F26-BC70-3291B31C8558}"/>
              </a:ext>
            </a:extLst>
          </p:cNvPr>
          <p:cNvSpPr/>
          <p:nvPr/>
        </p:nvSpPr>
        <p:spPr>
          <a:xfrm>
            <a:off x="405375" y="1815518"/>
            <a:ext cx="3636000" cy="4372314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A0FD556-DA5D-41E3-8521-5BCF3979CBA7}"/>
              </a:ext>
            </a:extLst>
          </p:cNvPr>
          <p:cNvSpPr/>
          <p:nvPr/>
        </p:nvSpPr>
        <p:spPr>
          <a:xfrm>
            <a:off x="4278930" y="1815432"/>
            <a:ext cx="3636000" cy="4374878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97CFB8D-CA2F-4EAA-A2E1-E9D692A534D8}"/>
              </a:ext>
            </a:extLst>
          </p:cNvPr>
          <p:cNvSpPr/>
          <p:nvPr/>
        </p:nvSpPr>
        <p:spPr>
          <a:xfrm>
            <a:off x="8152485" y="1815432"/>
            <a:ext cx="3636000" cy="4374878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8EB367B-DBF9-40A4-BB89-40C4CF2A0959}"/>
              </a:ext>
            </a:extLst>
          </p:cNvPr>
          <p:cNvSpPr/>
          <p:nvPr/>
        </p:nvSpPr>
        <p:spPr>
          <a:xfrm>
            <a:off x="403515" y="1491432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Verdana"/>
                <a:cs typeface="Verdana"/>
              </a:rPr>
              <a:t>Pizza &amp; flatbread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1932642-7B3D-4ED9-B47D-B6B0B19ED2B6}"/>
              </a:ext>
            </a:extLst>
          </p:cNvPr>
          <p:cNvSpPr/>
          <p:nvPr/>
        </p:nvSpPr>
        <p:spPr>
          <a:xfrm>
            <a:off x="4277070" y="1493910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Twisted </a:t>
            </a:r>
            <a:r>
              <a:rPr lang="de-DE" sz="14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products</a:t>
            </a:r>
            <a:endParaRPr lang="de-DE" sz="1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D20FCF-F15B-4129-8714-0B6CDEBB7BEB}"/>
              </a:ext>
            </a:extLst>
          </p:cNvPr>
          <p:cNvSpPr/>
          <p:nvPr/>
        </p:nvSpPr>
        <p:spPr>
          <a:xfrm>
            <a:off x="8150625" y="1493910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err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Specialities</a:t>
            </a:r>
            <a:endParaRPr lang="en-US" sz="1400" b="1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5894E16-321E-4E51-9DA8-7928E8E9E4F2}"/>
              </a:ext>
            </a:extLst>
          </p:cNvPr>
          <p:cNvCxnSpPr/>
          <p:nvPr/>
        </p:nvCxnSpPr>
        <p:spPr>
          <a:xfrm>
            <a:off x="405375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E432A5D-7770-41C0-A82F-E8819E496750}"/>
              </a:ext>
            </a:extLst>
          </p:cNvPr>
          <p:cNvCxnSpPr/>
          <p:nvPr/>
        </p:nvCxnSpPr>
        <p:spPr>
          <a:xfrm>
            <a:off x="4287098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F5D137C-C4FD-4EF1-B38F-9B51B48DF9DB}"/>
              </a:ext>
            </a:extLst>
          </p:cNvPr>
          <p:cNvCxnSpPr/>
          <p:nvPr/>
        </p:nvCxnSpPr>
        <p:spPr>
          <a:xfrm>
            <a:off x="8152485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64E25E0-B0A2-48DF-A6FE-FC14EF33AD13}"/>
              </a:ext>
            </a:extLst>
          </p:cNvPr>
          <p:cNvGrpSpPr/>
          <p:nvPr/>
        </p:nvGrpSpPr>
        <p:grpSpPr>
          <a:xfrm>
            <a:off x="493856" y="2829287"/>
            <a:ext cx="1512000" cy="157161"/>
            <a:chOff x="493856" y="3353979"/>
            <a:chExt cx="1512000" cy="157161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EF649EA1-5124-4E0C-865F-5101669C1CFD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7AC718B-40B4-4513-A302-59AF0FB2E93D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89F5ECE-DB5B-461B-BD89-15C70EAC0E01}"/>
              </a:ext>
            </a:extLst>
          </p:cNvPr>
          <p:cNvGrpSpPr/>
          <p:nvPr/>
        </p:nvGrpSpPr>
        <p:grpSpPr>
          <a:xfrm>
            <a:off x="493856" y="3668673"/>
            <a:ext cx="1512000" cy="157161"/>
            <a:chOff x="493856" y="3353979"/>
            <a:chExt cx="1512000" cy="157161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DE2DEBF6-CDE6-4B1E-9617-0C22AD04BFB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CEDCF13-30D5-42A5-8170-24A4DFCC4373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FF5676B-7D63-4548-8607-507BACBED335}"/>
              </a:ext>
            </a:extLst>
          </p:cNvPr>
          <p:cNvGrpSpPr/>
          <p:nvPr/>
        </p:nvGrpSpPr>
        <p:grpSpPr>
          <a:xfrm>
            <a:off x="493856" y="5268615"/>
            <a:ext cx="1512000" cy="157161"/>
            <a:chOff x="493856" y="3353979"/>
            <a:chExt cx="1512000" cy="157161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F72C656B-69EB-44F7-86F5-9E86E7C6619B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8F4BD65-2E08-4382-8523-5920484E4920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0DC45B63-18F5-49F0-B3F3-F06C4BE6749F}"/>
              </a:ext>
            </a:extLst>
          </p:cNvPr>
          <p:cNvGrpSpPr/>
          <p:nvPr/>
        </p:nvGrpSpPr>
        <p:grpSpPr>
          <a:xfrm>
            <a:off x="4381793" y="2829287"/>
            <a:ext cx="1512000" cy="157161"/>
            <a:chOff x="493856" y="3353979"/>
            <a:chExt cx="1512000" cy="157161"/>
          </a:xfrm>
        </p:grpSpPr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A729C31-0FEA-43B8-BEF8-004C2EF30F3C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9CE4E3B-BE1C-49A4-9494-21365F63CF6C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83286B0-B42B-457B-BD6B-6D663974288C}"/>
              </a:ext>
            </a:extLst>
          </p:cNvPr>
          <p:cNvGrpSpPr/>
          <p:nvPr/>
        </p:nvGrpSpPr>
        <p:grpSpPr>
          <a:xfrm>
            <a:off x="4381793" y="3663382"/>
            <a:ext cx="1512000" cy="157161"/>
            <a:chOff x="493856" y="3353979"/>
            <a:chExt cx="1512000" cy="157161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1B835AF-1BB4-4FBF-A55F-3927722B85CE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1A20080-1010-4FDE-AA17-883E070F8C6F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748CDAE3-0489-4B15-9B39-1B41C3116B50}"/>
              </a:ext>
            </a:extLst>
          </p:cNvPr>
          <p:cNvGrpSpPr/>
          <p:nvPr/>
        </p:nvGrpSpPr>
        <p:grpSpPr>
          <a:xfrm>
            <a:off x="4381793" y="5263355"/>
            <a:ext cx="1512000" cy="157161"/>
            <a:chOff x="493856" y="3353979"/>
            <a:chExt cx="1512000" cy="157161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517CB2F-E872-4EE6-9C74-61DF914142FD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C5821F1-ADE5-4FBB-B48E-E3A5DA13F5D4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003BAFE-DF9E-497A-BB0D-A1D19D6A6EAF}"/>
              </a:ext>
            </a:extLst>
          </p:cNvPr>
          <p:cNvGrpSpPr/>
          <p:nvPr/>
        </p:nvGrpSpPr>
        <p:grpSpPr>
          <a:xfrm>
            <a:off x="8256240" y="2829287"/>
            <a:ext cx="1512000" cy="157161"/>
            <a:chOff x="493856" y="3353979"/>
            <a:chExt cx="1512000" cy="157161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842CFF1-BC70-4D4F-A593-426B2EF931B1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7C689E5-34D7-4EFC-A835-C19F19E64568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B62DD2E3-CE60-4B61-B67C-5C3412BF3123}"/>
              </a:ext>
            </a:extLst>
          </p:cNvPr>
          <p:cNvGrpSpPr/>
          <p:nvPr/>
        </p:nvGrpSpPr>
        <p:grpSpPr>
          <a:xfrm>
            <a:off x="8256240" y="3663382"/>
            <a:ext cx="1512000" cy="157161"/>
            <a:chOff x="493856" y="3353979"/>
            <a:chExt cx="1512000" cy="157161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7B2C456-F456-4CE7-B3C3-824223E31356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3B67958A-214A-4B87-B938-DF3CC0787FDB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9871611-FCAC-43EA-B658-CE2874CD2971}"/>
              </a:ext>
            </a:extLst>
          </p:cNvPr>
          <p:cNvGrpSpPr/>
          <p:nvPr/>
        </p:nvGrpSpPr>
        <p:grpSpPr>
          <a:xfrm>
            <a:off x="8256240" y="5263355"/>
            <a:ext cx="1512000" cy="157161"/>
            <a:chOff x="493856" y="3353979"/>
            <a:chExt cx="1512000" cy="157161"/>
          </a:xfrm>
        </p:grpSpPr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B6B010DD-AC10-40E9-A3FA-F64372E5D72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C37B1827-F95E-4CC7-873F-B1EA6445E1E0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pic>
        <p:nvPicPr>
          <p:cNvPr id="43" name="Grafik 42" descr="Ein Bild, das Pizza, Essen, sitzend, Teller enthält.&#10;&#10;Automatisch generierte Beschreibung">
            <a:extLst>
              <a:ext uri="{FF2B5EF4-FFF2-40B4-BE49-F238E27FC236}">
                <a16:creationId xmlns:a16="http://schemas.microsoft.com/office/drawing/2014/main" id="{873E3F4F-CF15-44D7-86F8-F400B1837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89" y="1852451"/>
            <a:ext cx="682676" cy="491715"/>
          </a:xfrm>
          <a:prstGeom prst="rect">
            <a:avLst/>
          </a:prstGeom>
        </p:spPr>
      </p:pic>
      <p:pic>
        <p:nvPicPr>
          <p:cNvPr id="44" name="Grafik 43" descr="Ein Bild, das Essen, sitzend, schwarz, Papier enthält.&#10;&#10;Automatisch generierte Beschreibung">
            <a:extLst>
              <a:ext uri="{FF2B5EF4-FFF2-40B4-BE49-F238E27FC236}">
                <a16:creationId xmlns:a16="http://schemas.microsoft.com/office/drawing/2014/main" id="{B3564C76-2880-40B7-BEFB-89D72E7CC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232" y="1852825"/>
            <a:ext cx="652512" cy="451570"/>
          </a:xfrm>
          <a:prstGeom prst="rect">
            <a:avLst/>
          </a:prstGeom>
        </p:spPr>
      </p:pic>
      <p:pic>
        <p:nvPicPr>
          <p:cNvPr id="45" name="Grafik 44" descr="Ein Bild, das Essen, Tisch, sitzend, Teller enthält.&#10;&#10;Automatisch generierte Beschreibung">
            <a:extLst>
              <a:ext uri="{FF2B5EF4-FFF2-40B4-BE49-F238E27FC236}">
                <a16:creationId xmlns:a16="http://schemas.microsoft.com/office/drawing/2014/main" id="{165EA6BD-183C-48D1-9B40-EFC071A53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268" y="2301136"/>
            <a:ext cx="652512" cy="424465"/>
          </a:xfrm>
          <a:prstGeom prst="rect">
            <a:avLst/>
          </a:prstGeom>
        </p:spPr>
      </p:pic>
      <p:pic>
        <p:nvPicPr>
          <p:cNvPr id="46" name="Grafik 45" descr="Ein Bild, das Tier, Essen, dunkel, halb enthält.&#10;&#10;Automatisch generierte Beschreibung">
            <a:extLst>
              <a:ext uri="{FF2B5EF4-FFF2-40B4-BE49-F238E27FC236}">
                <a16:creationId xmlns:a16="http://schemas.microsoft.com/office/drawing/2014/main" id="{DE146D44-F94F-4534-8341-7AEEEB34E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567" y="2264210"/>
            <a:ext cx="534266" cy="479692"/>
          </a:xfrm>
          <a:prstGeom prst="rect">
            <a:avLst/>
          </a:prstGeom>
        </p:spPr>
      </p:pic>
      <p:pic>
        <p:nvPicPr>
          <p:cNvPr id="47" name="Grafik 46" descr="Ein Bild, das Tisch, sitzend, Stück, Essen enthält.&#10;&#10;Automatisch generierte Beschreibung">
            <a:extLst>
              <a:ext uri="{FF2B5EF4-FFF2-40B4-BE49-F238E27FC236}">
                <a16:creationId xmlns:a16="http://schemas.microsoft.com/office/drawing/2014/main" id="{D69E1BAD-D935-4687-83E5-39DF035FB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9" y="2217334"/>
            <a:ext cx="744272" cy="558204"/>
          </a:xfrm>
          <a:prstGeom prst="rect">
            <a:avLst/>
          </a:prstGeom>
        </p:spPr>
      </p:pic>
      <p:pic>
        <p:nvPicPr>
          <p:cNvPr id="48" name="Grafik 47" descr="Ein Bild, das Pizza, Essen, sitzend, Tisch enthält.&#10;&#10;Automatisch generierte Beschreibung">
            <a:extLst>
              <a:ext uri="{FF2B5EF4-FFF2-40B4-BE49-F238E27FC236}">
                <a16:creationId xmlns:a16="http://schemas.microsoft.com/office/drawing/2014/main" id="{45EE718B-1D12-482E-8BEF-A3756A439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526" y="1802806"/>
            <a:ext cx="725018" cy="549275"/>
          </a:xfrm>
          <a:prstGeom prst="rect">
            <a:avLst/>
          </a:prstGeom>
        </p:spPr>
      </p:pic>
      <p:pic>
        <p:nvPicPr>
          <p:cNvPr id="49" name="Grafik 48" descr="Ein Bild, das Essen, drinnen, Tier, Stück enthält.&#10;&#10;Automatisch generierte Beschreibung">
            <a:extLst>
              <a:ext uri="{FF2B5EF4-FFF2-40B4-BE49-F238E27FC236}">
                <a16:creationId xmlns:a16="http://schemas.microsoft.com/office/drawing/2014/main" id="{B6CDC32E-8783-466F-A7B0-BDC8AEA6E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610" y="2280109"/>
            <a:ext cx="773112" cy="478038"/>
          </a:xfrm>
          <a:prstGeom prst="rect">
            <a:avLst/>
          </a:prstGeom>
        </p:spPr>
      </p:pic>
      <p:pic>
        <p:nvPicPr>
          <p:cNvPr id="50" name="Grafik 49" descr="Ein Bild, das sitzend, Essen, klein, Papier enthält.&#10;&#10;Automatisch generierte Beschreibung">
            <a:extLst>
              <a:ext uri="{FF2B5EF4-FFF2-40B4-BE49-F238E27FC236}">
                <a16:creationId xmlns:a16="http://schemas.microsoft.com/office/drawing/2014/main" id="{5DA0216C-0DAD-4CEA-908F-02001A666C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864" y="1877090"/>
            <a:ext cx="1055440" cy="539945"/>
          </a:xfrm>
          <a:prstGeom prst="rect">
            <a:avLst/>
          </a:prstGeom>
        </p:spPr>
      </p:pic>
      <p:pic>
        <p:nvPicPr>
          <p:cNvPr id="52" name="Grafik 51" descr="Ein Bild, das Doughnut, Donut, Essen enthält.&#10;&#10;Automatisch generierte Beschreibung">
            <a:extLst>
              <a:ext uri="{FF2B5EF4-FFF2-40B4-BE49-F238E27FC236}">
                <a16:creationId xmlns:a16="http://schemas.microsoft.com/office/drawing/2014/main" id="{E776BDB5-CEB0-4AAD-B448-B09FEAC9C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5" t="20884" r="25125" b="3647"/>
          <a:stretch/>
        </p:blipFill>
        <p:spPr>
          <a:xfrm>
            <a:off x="4658244" y="2307422"/>
            <a:ext cx="568939" cy="413901"/>
          </a:xfrm>
          <a:prstGeom prst="rect">
            <a:avLst/>
          </a:prstGeom>
        </p:spPr>
      </p:pic>
      <p:pic>
        <p:nvPicPr>
          <p:cNvPr id="54" name="Grafik 53" descr="Ein Bild, das Doughnut, Donut, Essen, Tasse enthält.&#10;&#10;Automatisch generierte Beschreibung">
            <a:extLst>
              <a:ext uri="{FF2B5EF4-FFF2-40B4-BE49-F238E27FC236}">
                <a16:creationId xmlns:a16="http://schemas.microsoft.com/office/drawing/2014/main" id="{12626FF4-7B42-4DEA-8A3E-F2381C9CE4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24" b="13487"/>
          <a:stretch/>
        </p:blipFill>
        <p:spPr>
          <a:xfrm>
            <a:off x="4291624" y="1839794"/>
            <a:ext cx="721113" cy="503987"/>
          </a:xfrm>
          <a:prstGeom prst="rect">
            <a:avLst/>
          </a:prstGeom>
        </p:spPr>
      </p:pic>
      <p:pic>
        <p:nvPicPr>
          <p:cNvPr id="56" name="Grafik 55" descr="Ein Bild, das Essen, dunkel enthält.&#10;&#10;Automatisch generierte Beschreibung">
            <a:extLst>
              <a:ext uri="{FF2B5EF4-FFF2-40B4-BE49-F238E27FC236}">
                <a16:creationId xmlns:a16="http://schemas.microsoft.com/office/drawing/2014/main" id="{05A07ACA-CBA9-4867-A2E4-A2A03EDEAD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0" t="12142" r="16190" b="15379"/>
          <a:stretch/>
        </p:blipFill>
        <p:spPr>
          <a:xfrm>
            <a:off x="5130203" y="1868828"/>
            <a:ext cx="476294" cy="473541"/>
          </a:xfrm>
          <a:prstGeom prst="rect">
            <a:avLst/>
          </a:prstGeom>
        </p:spPr>
      </p:pic>
      <p:pic>
        <p:nvPicPr>
          <p:cNvPr id="60" name="Grafik 59" descr="Ein Bild, das Doughnut, Essen, Donut, Brot enthält.&#10;&#10;Automatisch generierte Beschreibung">
            <a:extLst>
              <a:ext uri="{FF2B5EF4-FFF2-40B4-BE49-F238E27FC236}">
                <a16:creationId xmlns:a16="http://schemas.microsoft.com/office/drawing/2014/main" id="{85F76D45-0102-4395-87BB-DC61323E24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289" y="2252060"/>
            <a:ext cx="712972" cy="473541"/>
          </a:xfrm>
          <a:prstGeom prst="rect">
            <a:avLst/>
          </a:prstGeom>
        </p:spPr>
      </p:pic>
      <p:pic>
        <p:nvPicPr>
          <p:cNvPr id="62" name="Grafik 61" descr="Ein Bild, das Doughnut, Donut, Gebäck, Dessert enthält.&#10;&#10;Automatisch generierte Beschreibung">
            <a:extLst>
              <a:ext uri="{FF2B5EF4-FFF2-40B4-BE49-F238E27FC236}">
                <a16:creationId xmlns:a16="http://schemas.microsoft.com/office/drawing/2014/main" id="{92720525-1FEB-4169-A9B7-92243DCE5E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475" y="2161150"/>
            <a:ext cx="792900" cy="614388"/>
          </a:xfrm>
          <a:prstGeom prst="rect">
            <a:avLst/>
          </a:prstGeom>
        </p:spPr>
      </p:pic>
      <p:pic>
        <p:nvPicPr>
          <p:cNvPr id="64" name="Grafik 63" descr="Ein Bild, das Doughnut enthält.&#10;&#10;Automatisch generierte Beschreibung">
            <a:extLst>
              <a:ext uri="{FF2B5EF4-FFF2-40B4-BE49-F238E27FC236}">
                <a16:creationId xmlns:a16="http://schemas.microsoft.com/office/drawing/2014/main" id="{6FE5F3B8-8C3A-44E6-BB70-D47B391B8FD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5" t="6937" r="7735" b="5907"/>
          <a:stretch/>
        </p:blipFill>
        <p:spPr>
          <a:xfrm>
            <a:off x="7097112" y="2121669"/>
            <a:ext cx="813394" cy="622233"/>
          </a:xfrm>
          <a:prstGeom prst="rect">
            <a:avLst/>
          </a:prstGeom>
        </p:spPr>
      </p:pic>
      <p:pic>
        <p:nvPicPr>
          <p:cNvPr id="66" name="Grafik 65" descr="Ein Bild, das Doughnut, Donut, Essen, Brot enthält.&#10;&#10;Automatisch generierte Beschreibung">
            <a:extLst>
              <a:ext uri="{FF2B5EF4-FFF2-40B4-BE49-F238E27FC236}">
                <a16:creationId xmlns:a16="http://schemas.microsoft.com/office/drawing/2014/main" id="{7731FCA4-BCC3-414D-A113-E1645D5144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54" y="1840576"/>
            <a:ext cx="717025" cy="549421"/>
          </a:xfrm>
          <a:prstGeom prst="rect">
            <a:avLst/>
          </a:prstGeom>
        </p:spPr>
      </p:pic>
      <p:pic>
        <p:nvPicPr>
          <p:cNvPr id="68" name="Grafik 67" descr="Ein Bild, das Kette, Metallwaren, Doughnut enthält.&#10;&#10;Automatisch generierte Beschreibung">
            <a:extLst>
              <a:ext uri="{FF2B5EF4-FFF2-40B4-BE49-F238E27FC236}">
                <a16:creationId xmlns:a16="http://schemas.microsoft.com/office/drawing/2014/main" id="{52CADD85-3D64-4050-84BC-41B5A14B969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71" t="31513" r="25125" b="12295"/>
          <a:stretch/>
        </p:blipFill>
        <p:spPr>
          <a:xfrm>
            <a:off x="6772964" y="1877090"/>
            <a:ext cx="717025" cy="426090"/>
          </a:xfrm>
          <a:prstGeom prst="rect">
            <a:avLst/>
          </a:prstGeom>
        </p:spPr>
      </p:pic>
      <p:pic>
        <p:nvPicPr>
          <p:cNvPr id="70" name="Grafik 69" descr="Ein Bild, das Molluske, dunkel enthält.&#10;&#10;Automatisch generierte Beschreibung">
            <a:extLst>
              <a:ext uri="{FF2B5EF4-FFF2-40B4-BE49-F238E27FC236}">
                <a16:creationId xmlns:a16="http://schemas.microsoft.com/office/drawing/2014/main" id="{C726F8B2-083D-4203-B0DB-99E07FCDB1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785" y="2303150"/>
            <a:ext cx="587986" cy="418173"/>
          </a:xfrm>
          <a:prstGeom prst="rect">
            <a:avLst/>
          </a:prstGeom>
        </p:spPr>
      </p:pic>
      <p:pic>
        <p:nvPicPr>
          <p:cNvPr id="72" name="Grafik 71" descr="Ein Bild, das Umschlag enthält.&#10;&#10;Automatisch generierte Beschreibung">
            <a:extLst>
              <a:ext uri="{FF2B5EF4-FFF2-40B4-BE49-F238E27FC236}">
                <a16:creationId xmlns:a16="http://schemas.microsoft.com/office/drawing/2014/main" id="{6CA326C4-781A-487F-8608-AF7609D6D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8136" y="1881392"/>
            <a:ext cx="794186" cy="675351"/>
          </a:xfrm>
          <a:prstGeom prst="rect">
            <a:avLst/>
          </a:prstGeom>
        </p:spPr>
      </p:pic>
      <p:pic>
        <p:nvPicPr>
          <p:cNvPr id="74" name="Grafik 73" descr="Ein Bild, das Stück, Scheibe, Brot, Zwischenmahlzeit enthält.&#10;&#10;Automatisch generierte Beschreibung">
            <a:extLst>
              <a:ext uri="{FF2B5EF4-FFF2-40B4-BE49-F238E27FC236}">
                <a16:creationId xmlns:a16="http://schemas.microsoft.com/office/drawing/2014/main" id="{47F9A895-0CA4-4C57-9872-C040B1D30D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4" t="7328" b="5251"/>
          <a:stretch/>
        </p:blipFill>
        <p:spPr>
          <a:xfrm>
            <a:off x="8234654" y="1872108"/>
            <a:ext cx="914263" cy="499122"/>
          </a:xfrm>
          <a:prstGeom prst="rect">
            <a:avLst/>
          </a:prstGeom>
        </p:spPr>
      </p:pic>
      <p:pic>
        <p:nvPicPr>
          <p:cNvPr id="76" name="Grafik 75" descr="Ein Bild, das Essen, Himmel, Teller, Stück enthält.&#10;&#10;Automatisch generierte Beschreibung">
            <a:extLst>
              <a:ext uri="{FF2B5EF4-FFF2-40B4-BE49-F238E27FC236}">
                <a16:creationId xmlns:a16="http://schemas.microsoft.com/office/drawing/2014/main" id="{A5E77082-8CAD-4F3C-85F6-AED08F78613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086" y="1886163"/>
            <a:ext cx="709111" cy="549974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1036D834-550E-449C-9CCA-321F28BE460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367" y="1881392"/>
            <a:ext cx="763606" cy="614310"/>
          </a:xfrm>
          <a:prstGeom prst="rect">
            <a:avLst/>
          </a:prstGeom>
        </p:spPr>
      </p:pic>
      <p:pic>
        <p:nvPicPr>
          <p:cNvPr id="80" name="Grafik 79" descr="Ein Bild, das Chip, Sandwich, Essen, Teigtasche enthält.&#10;&#10;Automatisch generierte Beschreibung">
            <a:extLst>
              <a:ext uri="{FF2B5EF4-FFF2-40B4-BE49-F238E27FC236}">
                <a16:creationId xmlns:a16="http://schemas.microsoft.com/office/drawing/2014/main" id="{FADF6E18-AB35-41DA-8719-294BB1A0E72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295" y="2295752"/>
            <a:ext cx="703322" cy="468000"/>
          </a:xfrm>
          <a:prstGeom prst="rect">
            <a:avLst/>
          </a:prstGeom>
        </p:spPr>
      </p:pic>
      <p:pic>
        <p:nvPicPr>
          <p:cNvPr id="82" name="Grafik 81" descr="Ein Bild, das Essen, Stück, halb, gegessen enthält.&#10;&#10;Automatisch generierte Beschreibung">
            <a:extLst>
              <a:ext uri="{FF2B5EF4-FFF2-40B4-BE49-F238E27FC236}">
                <a16:creationId xmlns:a16="http://schemas.microsoft.com/office/drawing/2014/main" id="{DFFE2FAB-9141-4EBE-B48B-2B221FC81AA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2" b="11567"/>
          <a:stretch/>
        </p:blipFill>
        <p:spPr>
          <a:xfrm>
            <a:off x="10558542" y="2336685"/>
            <a:ext cx="544382" cy="368644"/>
          </a:xfrm>
          <a:prstGeom prst="rect">
            <a:avLst/>
          </a:prstGeom>
        </p:spPr>
      </p:pic>
      <p:pic>
        <p:nvPicPr>
          <p:cNvPr id="87" name="Grafik 86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5919D3F1-43AF-42F2-852D-1A5C335D25F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405" y="4545711"/>
            <a:ext cx="865473" cy="434126"/>
          </a:xfrm>
          <a:prstGeom prst="rect">
            <a:avLst/>
          </a:prstGeom>
        </p:spPr>
      </p:pic>
      <p:pic>
        <p:nvPicPr>
          <p:cNvPr id="88" name="Grafik 87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BE4D51FB-A39A-4E2E-91C2-B4C38B7C010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" y="4579100"/>
            <a:ext cx="771032" cy="375107"/>
          </a:xfrm>
          <a:prstGeom prst="rect">
            <a:avLst/>
          </a:prstGeom>
        </p:spPr>
      </p:pic>
      <p:pic>
        <p:nvPicPr>
          <p:cNvPr id="89" name="Grafik 88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5AE31561-34F6-40FC-AD58-032462E3DBA1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6" y="3871725"/>
            <a:ext cx="915741" cy="450159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4C84270A-C0F2-4230-9991-1C310D7093F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5" b="14743"/>
          <a:stretch/>
        </p:blipFill>
        <p:spPr>
          <a:xfrm>
            <a:off x="1722366" y="3934953"/>
            <a:ext cx="792000" cy="396621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29E6613D-1FC4-4CD7-90D3-75B1BE8833C3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2" y="3076355"/>
            <a:ext cx="746331" cy="265388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E99FC2E4-E2BD-4004-860F-8EF2F26A82A3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41" y="3105914"/>
            <a:ext cx="620028" cy="284049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B1777D26-9B9A-4F5D-8A67-396549D0E777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01" y="3076355"/>
            <a:ext cx="746331" cy="265388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C22E46E1-CE3B-46E2-A2AA-19AB1538B15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290" y="3105914"/>
            <a:ext cx="620028" cy="284049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E9CC04DA-85DF-4C9D-9B2F-AC281FE7BC52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074" y="3077454"/>
            <a:ext cx="746331" cy="265388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D702DCAA-D30D-4B3D-BAE7-1AC3E4030464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063" y="3107013"/>
            <a:ext cx="620028" cy="284049"/>
          </a:xfrm>
          <a:prstGeom prst="rect">
            <a:avLst/>
          </a:prstGeom>
        </p:spPr>
      </p:pic>
      <p:pic>
        <p:nvPicPr>
          <p:cNvPr id="104" name="Grafik 10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A99B631-4244-4362-8CA9-5C268C9B54F5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108" b="33949"/>
          <a:stretch/>
        </p:blipFill>
        <p:spPr>
          <a:xfrm>
            <a:off x="445681" y="5573084"/>
            <a:ext cx="1803237" cy="330735"/>
          </a:xfrm>
          <a:prstGeom prst="rect">
            <a:avLst/>
          </a:prstGeom>
        </p:spPr>
      </p:pic>
      <p:pic>
        <p:nvPicPr>
          <p:cNvPr id="106" name="Grafik 105" descr="Ein Bild, das Operationstisch, Tisch, Fräse enthält.&#10;&#10;Automatisch generierte Beschreibung">
            <a:extLst>
              <a:ext uri="{FF2B5EF4-FFF2-40B4-BE49-F238E27FC236}">
                <a16:creationId xmlns:a16="http://schemas.microsoft.com/office/drawing/2014/main" id="{D6AF0223-438F-41CB-885B-DC369C94EBD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579" y="3873448"/>
            <a:ext cx="778331" cy="471546"/>
          </a:xfrm>
          <a:prstGeom prst="rect">
            <a:avLst/>
          </a:prstGeom>
        </p:spPr>
      </p:pic>
      <p:pic>
        <p:nvPicPr>
          <p:cNvPr id="108" name="Grafik 107" descr="Ein Bild, das Operationstisch, Tisch, Fräse enthält.&#10;&#10;Automatisch generierte Beschreibung">
            <a:extLst>
              <a:ext uri="{FF2B5EF4-FFF2-40B4-BE49-F238E27FC236}">
                <a16:creationId xmlns:a16="http://schemas.microsoft.com/office/drawing/2014/main" id="{7582D6D8-0129-4329-823D-C8ED1B189AD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547" y="5479337"/>
            <a:ext cx="778331" cy="471546"/>
          </a:xfrm>
          <a:prstGeom prst="rect">
            <a:avLst/>
          </a:prstGeom>
        </p:spPr>
      </p:pic>
      <p:pic>
        <p:nvPicPr>
          <p:cNvPr id="114" name="Grafik 113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13553B38-EEBE-4605-B48C-EE0268312CF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660" y="4548715"/>
            <a:ext cx="865473" cy="434126"/>
          </a:xfrm>
          <a:prstGeom prst="rect">
            <a:avLst/>
          </a:prstGeom>
        </p:spPr>
      </p:pic>
      <p:pic>
        <p:nvPicPr>
          <p:cNvPr id="115" name="Grafik 114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17EA45E9-2244-4C8E-B89C-B11DAA36C379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091" y="3874729"/>
            <a:ext cx="915741" cy="450159"/>
          </a:xfrm>
          <a:prstGeom prst="rect">
            <a:avLst/>
          </a:prstGeom>
        </p:spPr>
      </p:pic>
      <p:pic>
        <p:nvPicPr>
          <p:cNvPr id="116" name="Grafik 115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D6AA4B0C-8C69-494A-B990-4149043807B6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763" y="3900602"/>
            <a:ext cx="1083536" cy="444250"/>
          </a:xfrm>
          <a:prstGeom prst="rect">
            <a:avLst/>
          </a:prstGeom>
        </p:spPr>
      </p:pic>
      <p:pic>
        <p:nvPicPr>
          <p:cNvPr id="118" name="Grafik 117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14FB31B3-2A4F-4764-A918-309FCE3136A3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18" y="4608640"/>
            <a:ext cx="771032" cy="375107"/>
          </a:xfrm>
          <a:prstGeom prst="rect">
            <a:avLst/>
          </a:prstGeom>
        </p:spPr>
      </p:pic>
      <p:pic>
        <p:nvPicPr>
          <p:cNvPr id="120" name="Grafik 119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F81C727D-3A90-4C9F-8F4B-619A207CBC36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32" y="5510808"/>
            <a:ext cx="805351" cy="462462"/>
          </a:xfrm>
          <a:prstGeom prst="rect">
            <a:avLst/>
          </a:prstGeom>
        </p:spPr>
      </p:pic>
      <p:sp>
        <p:nvSpPr>
          <p:cNvPr id="105" name="Textfeld 104">
            <a:extLst>
              <a:ext uri="{FF2B5EF4-FFF2-40B4-BE49-F238E27FC236}">
                <a16:creationId xmlns:a16="http://schemas.microsoft.com/office/drawing/2014/main" id="{C0005551-2E3A-47E7-A460-856471E243B8}"/>
              </a:ext>
            </a:extLst>
          </p:cNvPr>
          <p:cNvSpPr txBox="1"/>
          <p:nvPr/>
        </p:nvSpPr>
        <p:spPr>
          <a:xfrm>
            <a:off x="565379" y="4989018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VARIOFLEX L 700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9F2EB991-D359-48D7-9325-63ABB8095BF1}"/>
              </a:ext>
            </a:extLst>
          </p:cNvPr>
          <p:cNvSpPr txBox="1"/>
          <p:nvPr/>
        </p:nvSpPr>
        <p:spPr>
          <a:xfrm>
            <a:off x="1595107" y="4989018"/>
            <a:ext cx="89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</a:t>
            </a:r>
          </a:p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 700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C2D05B27-11D1-482C-80B2-17E5AB7C731B}"/>
              </a:ext>
            </a:extLst>
          </p:cNvPr>
          <p:cNvSpPr txBox="1"/>
          <p:nvPr/>
        </p:nvSpPr>
        <p:spPr>
          <a:xfrm>
            <a:off x="598173" y="4310581"/>
            <a:ext cx="79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A49DD941-89EC-4CF9-B425-6CFA4CFCD06F}"/>
              </a:ext>
            </a:extLst>
          </p:cNvPr>
          <p:cNvSpPr txBox="1"/>
          <p:nvPr/>
        </p:nvSpPr>
        <p:spPr>
          <a:xfrm>
            <a:off x="1604377" y="4318623"/>
            <a:ext cx="1026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EASYLINE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EA08F755-D615-4C6A-8C7C-71128DA35BD0}"/>
              </a:ext>
            </a:extLst>
          </p:cNvPr>
          <p:cNvSpPr txBox="1"/>
          <p:nvPr/>
        </p:nvSpPr>
        <p:spPr>
          <a:xfrm>
            <a:off x="626880" y="3365463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2CB252D-D4B4-47D0-A666-6FBFD59AD4C3}"/>
              </a:ext>
            </a:extLst>
          </p:cNvPr>
          <p:cNvSpPr txBox="1"/>
          <p:nvPr/>
        </p:nvSpPr>
        <p:spPr>
          <a:xfrm>
            <a:off x="1514348" y="3365463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09FD7220-7264-4F82-B03E-D5599F09CA65}"/>
              </a:ext>
            </a:extLst>
          </p:cNvPr>
          <p:cNvSpPr txBox="1"/>
          <p:nvPr/>
        </p:nvSpPr>
        <p:spPr>
          <a:xfrm>
            <a:off x="4506629" y="3365463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65FD3AEE-D5C6-4483-A8E1-25FC2B42381C}"/>
              </a:ext>
            </a:extLst>
          </p:cNvPr>
          <p:cNvSpPr txBox="1"/>
          <p:nvPr/>
        </p:nvSpPr>
        <p:spPr>
          <a:xfrm>
            <a:off x="5394097" y="3365463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0FFC1CC7-2892-4D57-9FA8-FEE52D8DB6BA}"/>
              </a:ext>
            </a:extLst>
          </p:cNvPr>
          <p:cNvSpPr txBox="1"/>
          <p:nvPr/>
        </p:nvSpPr>
        <p:spPr>
          <a:xfrm>
            <a:off x="8381402" y="3366562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8D1FD8DB-4E2F-4909-B784-8C68B5632048}"/>
              </a:ext>
            </a:extLst>
          </p:cNvPr>
          <p:cNvSpPr txBox="1"/>
          <p:nvPr/>
        </p:nvSpPr>
        <p:spPr>
          <a:xfrm>
            <a:off x="9268870" y="3366562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28BBC67B-A69C-44F1-B1C0-7D2E7643B8C8}"/>
              </a:ext>
            </a:extLst>
          </p:cNvPr>
          <p:cNvSpPr txBox="1"/>
          <p:nvPr/>
        </p:nvSpPr>
        <p:spPr>
          <a:xfrm>
            <a:off x="813811" y="5979954"/>
            <a:ext cx="1025299" cy="1312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IMPRESSA pizza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AD973A48-746B-4D08-AE92-AC887D47E812}"/>
              </a:ext>
            </a:extLst>
          </p:cNvPr>
          <p:cNvSpPr txBox="1"/>
          <p:nvPr/>
        </p:nvSpPr>
        <p:spPr>
          <a:xfrm>
            <a:off x="4468097" y="4311337"/>
            <a:ext cx="824074" cy="1520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MULTITWIST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3189945E-9129-4612-B19B-52B6D85A3DDB}"/>
              </a:ext>
            </a:extLst>
          </p:cNvPr>
          <p:cNvSpPr txBox="1"/>
          <p:nvPr/>
        </p:nvSpPr>
        <p:spPr>
          <a:xfrm>
            <a:off x="4427329" y="5959162"/>
            <a:ext cx="1080000" cy="15209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IMPRESSA pretzel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6894962C-25D3-45D8-A9CA-45CBA069AF7E}"/>
              </a:ext>
            </a:extLst>
          </p:cNvPr>
          <p:cNvSpPr txBox="1"/>
          <p:nvPr/>
        </p:nvSpPr>
        <p:spPr>
          <a:xfrm>
            <a:off x="9363362" y="4992022"/>
            <a:ext cx="89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</a:t>
            </a:r>
          </a:p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 700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0681BBB-553A-430F-A5DB-4CB66975D189}"/>
              </a:ext>
            </a:extLst>
          </p:cNvPr>
          <p:cNvSpPr txBox="1"/>
          <p:nvPr/>
        </p:nvSpPr>
        <p:spPr>
          <a:xfrm>
            <a:off x="8366428" y="4313585"/>
            <a:ext cx="79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81C81D68-CE0E-40D9-BC9F-814A083674C9}"/>
              </a:ext>
            </a:extLst>
          </p:cNvPr>
          <p:cNvSpPr txBox="1"/>
          <p:nvPr/>
        </p:nvSpPr>
        <p:spPr>
          <a:xfrm>
            <a:off x="9372632" y="4321627"/>
            <a:ext cx="1026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 700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7A39744B-E921-482E-9870-FBBE6E760187}"/>
              </a:ext>
            </a:extLst>
          </p:cNvPr>
          <p:cNvSpPr txBox="1"/>
          <p:nvPr/>
        </p:nvSpPr>
        <p:spPr>
          <a:xfrm>
            <a:off x="8333634" y="4992022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VARIOFLEX L 700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A9B3C4C9-4BD3-4EAB-A27D-928460726AB3}"/>
              </a:ext>
            </a:extLst>
          </p:cNvPr>
          <p:cNvSpPr txBox="1"/>
          <p:nvPr/>
        </p:nvSpPr>
        <p:spPr>
          <a:xfrm>
            <a:off x="8304741" y="5981008"/>
            <a:ext cx="1025299" cy="1312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</a:t>
            </a:r>
          </a:p>
        </p:txBody>
      </p:sp>
    </p:spTree>
    <p:extLst>
      <p:ext uri="{BB962C8B-B14F-4D97-AF65-F5344CB8AC3E}">
        <p14:creationId xmlns:p14="http://schemas.microsoft.com/office/powerpoint/2010/main" val="7132977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A9C09-AE1C-4152-BC5E-A380702E5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We offer sheeting machines in all different performance classes and degrees of automation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DF1EBA-EC66-4F15-A6BF-9205BB164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A5AFFF-2EA6-482D-9C4B-D44D41D49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10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109816-0113-4CD6-B5CF-9EB3174EC5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878B56-3727-459D-8970-786DC1040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Solutions for artisanal producers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DAF461D-924D-4693-9378-2B11A6686293}"/>
              </a:ext>
            </a:extLst>
          </p:cNvPr>
          <p:cNvSpPr/>
          <p:nvPr/>
        </p:nvSpPr>
        <p:spPr>
          <a:xfrm>
            <a:off x="636526" y="1484784"/>
            <a:ext cx="10917377" cy="4751387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5B0B7D00-5F76-4635-82C7-4D3672FA5B16}"/>
              </a:ext>
            </a:extLst>
          </p:cNvPr>
          <p:cNvSpPr/>
          <p:nvPr/>
        </p:nvSpPr>
        <p:spPr>
          <a:xfrm>
            <a:off x="787462" y="3932508"/>
            <a:ext cx="10612420" cy="540000"/>
          </a:xfrm>
          <a:prstGeom prst="homePlate">
            <a:avLst/>
          </a:prstGeom>
          <a:solidFill>
            <a:schemeClr val="bg1"/>
          </a:solidFill>
          <a:ln w="9525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400" b="1" i="0">
                <a:solidFill>
                  <a:srgbClr val="6C7474"/>
                </a:solidFill>
                <a:latin typeface="Verdana"/>
                <a:cs typeface="+mn-cs"/>
              </a:rPr>
              <a:t>Automate and simplify your workflow.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6308DF-3231-4448-AE5F-A5FD239F48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126" y="4708894"/>
            <a:ext cx="1926627" cy="851243"/>
          </a:xfrm>
          <a:prstGeom prst="rect">
            <a:avLst/>
          </a:prstGeom>
          <a:effectLst/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EE68EC9-5659-4D15-A5F7-09AF636657BB}"/>
              </a:ext>
            </a:extLst>
          </p:cNvPr>
          <p:cNvSpPr txBox="1"/>
          <p:nvPr/>
        </p:nvSpPr>
        <p:spPr>
          <a:xfrm>
            <a:off x="1127448" y="5643619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ROLLFIX basic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4273ED-A259-4492-A71B-F6C7180B2DF1}"/>
              </a:ext>
            </a:extLst>
          </p:cNvPr>
          <p:cNvSpPr txBox="1"/>
          <p:nvPr/>
        </p:nvSpPr>
        <p:spPr>
          <a:xfrm>
            <a:off x="3930614" y="5643619"/>
            <a:ext cx="197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ROLLFIX plus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F9DC529-86EF-4F31-8474-E8F0B8A27CD8}"/>
              </a:ext>
            </a:extLst>
          </p:cNvPr>
          <p:cNvSpPr txBox="1"/>
          <p:nvPr/>
        </p:nvSpPr>
        <p:spPr>
          <a:xfrm>
            <a:off x="6811300" y="5643619"/>
            <a:ext cx="197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ROLLFIX prime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76C41C-7A39-4216-A7DE-4E1153ADB77E}"/>
              </a:ext>
            </a:extLst>
          </p:cNvPr>
          <p:cNvSpPr txBox="1"/>
          <p:nvPr/>
        </p:nvSpPr>
        <p:spPr>
          <a:xfrm>
            <a:off x="9649487" y="5643619"/>
            <a:ext cx="1260000" cy="15724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504400D-A7B7-4071-AF03-B2FACA089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262" y="4772313"/>
            <a:ext cx="1780450" cy="815644"/>
          </a:xfrm>
          <a:prstGeom prst="rect">
            <a:avLst/>
          </a:prstGeom>
          <a:effectLst/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35F1593-4022-4822-9186-5C526B351128}"/>
              </a:ext>
            </a:extLst>
          </p:cNvPr>
          <p:cNvGrpSpPr/>
          <p:nvPr/>
        </p:nvGrpSpPr>
        <p:grpSpPr>
          <a:xfrm>
            <a:off x="1060733" y="1553010"/>
            <a:ext cx="10067944" cy="2379500"/>
            <a:chOff x="346002" y="1563274"/>
            <a:chExt cx="10067944" cy="237950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8EC4A7A-A5C0-47F0-A405-93F58E886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4564" y="1726166"/>
              <a:ext cx="3329382" cy="1986453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D723986-572F-48FA-BFA4-80D6234B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2455" y="2011655"/>
              <a:ext cx="3213893" cy="1921401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B681ABF-03AC-4818-B19A-D0C92DB44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4597" y="1563274"/>
              <a:ext cx="2109590" cy="2379500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1B6C40C-B2D9-4BA3-9D75-2252F1555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002" y="1676596"/>
              <a:ext cx="3091965" cy="2186710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7A5581-DCA8-42BE-9125-1ECFC9A9C7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20257" y="4022970"/>
            <a:ext cx="796956" cy="2223089"/>
          </a:xfrm>
          <a:prstGeom prst="rect">
            <a:avLst/>
          </a:prstGeom>
        </p:spPr>
      </p:pic>
      <p:pic>
        <p:nvPicPr>
          <p:cNvPr id="23" name="Grafik 22" descr="Ein Bild, das Text, drinnen, Computer, flach enthält.&#10;&#10;Automatisch generierte Beschreibung">
            <a:extLst>
              <a:ext uri="{FF2B5EF4-FFF2-40B4-BE49-F238E27FC236}">
                <a16:creationId xmlns:a16="http://schemas.microsoft.com/office/drawing/2014/main" id="{37F1784C-3655-4025-826B-3A4F29C59E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629" y="4702126"/>
            <a:ext cx="2393904" cy="8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6809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latin typeface="Verdana"/>
                <a:cs typeface="Verdana"/>
              </a:rPr>
            </a:br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Our range of semiautomatic lines has the right solution for every need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11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Solutions for mid-sized producers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D3F7D1-CBE2-46B8-8CF0-BA3F0A30E69A}"/>
              </a:ext>
            </a:extLst>
          </p:cNvPr>
          <p:cNvSpPr/>
          <p:nvPr/>
        </p:nvSpPr>
        <p:spPr>
          <a:xfrm>
            <a:off x="636526" y="1485925"/>
            <a:ext cx="10917377" cy="4751387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84DFF2-1BDF-463D-B006-5E6E0427B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11" y="1557563"/>
            <a:ext cx="3725080" cy="27678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Pfeil: Fünfeck 8">
            <a:extLst>
              <a:ext uri="{FF2B5EF4-FFF2-40B4-BE49-F238E27FC236}">
                <a16:creationId xmlns:a16="http://schemas.microsoft.com/office/drawing/2014/main" id="{340EB3D7-DCE3-4931-BCA2-98989F903C9C}"/>
              </a:ext>
            </a:extLst>
          </p:cNvPr>
          <p:cNvSpPr/>
          <p:nvPr/>
        </p:nvSpPr>
        <p:spPr>
          <a:xfrm>
            <a:off x="787462" y="3933649"/>
            <a:ext cx="10612420" cy="540000"/>
          </a:xfrm>
          <a:prstGeom prst="homePlate">
            <a:avLst/>
          </a:prstGeom>
          <a:solidFill>
            <a:schemeClr val="bg1"/>
          </a:solidFill>
          <a:ln w="9525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6C7474"/>
                </a:solidFill>
                <a:latin typeface="Verdana"/>
              </a:rPr>
              <a:t>Our highly flexible lines adapt fully to your wishes.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B0D6BC-9BF2-4AC0-80B6-EA1EC1AA83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565" y="1604076"/>
            <a:ext cx="665339" cy="4651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1F9F05-F3C9-43C5-BB88-859312F2B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861" y="3417178"/>
            <a:ext cx="597633" cy="4378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5C56413-FDEC-4176-9DE8-41FB88F226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577" y="1761060"/>
            <a:ext cx="830326" cy="5764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94BABC-9485-4F40-B068-8402424323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527" y="3307035"/>
            <a:ext cx="612230" cy="4589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0C9007B-1924-4EA8-957A-4EDC833438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507" y="1526705"/>
            <a:ext cx="1342467" cy="79065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10BFAC-CCAF-4566-A2F5-7E7D5C8B72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766" y="2325669"/>
            <a:ext cx="938377" cy="6532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7B9B68-15FF-4A27-893F-7E547FC044D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350" y="2513147"/>
            <a:ext cx="1058873" cy="6234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032778F-5EA2-4AC1-8CEB-5C243D61AF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896" y="2750101"/>
            <a:ext cx="770868" cy="5112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429DE6D-E38B-42BA-93B0-841FBFE985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29" y="1927201"/>
            <a:ext cx="948430" cy="6131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FB809DE-0EF2-4D15-8F7E-5B60E9D51C7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848" y="1629395"/>
            <a:ext cx="1175404" cy="66228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1F55699-6209-4F4B-B402-D38FDDED19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119" y="2269526"/>
            <a:ext cx="825358" cy="541602"/>
          </a:xfrm>
          <a:prstGeom prst="snip2DiagRect">
            <a:avLst>
              <a:gd name="adj1" fmla="val 0"/>
              <a:gd name="adj2" fmla="val 36779"/>
            </a:avLst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CD69A38-C0F8-43AE-9B2C-B51BF18D80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002" y="2634852"/>
            <a:ext cx="830714" cy="737536"/>
          </a:xfrm>
          <a:prstGeom prst="snip1Rect">
            <a:avLst>
              <a:gd name="adj" fmla="val 20424"/>
            </a:avLst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BBF94FD-17E7-492D-BA22-9B7EDFB7FF5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831" y="3178507"/>
            <a:ext cx="885442" cy="5594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FB49AA9-9247-45C5-9225-48FE1447210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847" y="2728445"/>
            <a:ext cx="664314" cy="4402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E71DC12-1100-4969-B89A-9950BD7BBD1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056" y="1654049"/>
            <a:ext cx="821001" cy="47106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2CD2BBD-DC31-454F-B1D9-B09836F420E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08" y="2286054"/>
            <a:ext cx="732057" cy="45049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E8F0225-9437-465B-9BF2-6F05034D33C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88" y="1535939"/>
            <a:ext cx="796776" cy="47642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D69A5A6-AFB6-4529-84BF-8055BC59036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085" y="2345110"/>
            <a:ext cx="671568" cy="50694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6B1A996-4F3C-4DD0-BD03-C538FCB12A8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665" y="3410310"/>
            <a:ext cx="589607" cy="468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032F5DE-9FEF-47E6-9622-FC83ECC30EB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365" y="3349246"/>
            <a:ext cx="794418" cy="50258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22FD1D0-9590-498C-ABFE-AF8165CB60D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99" y="3042079"/>
            <a:ext cx="444504" cy="34858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DAD648C-E56F-44B7-B748-66F33B894786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169" y="3422661"/>
            <a:ext cx="388931" cy="340657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3FD2A4E-ED54-4C08-BBEB-1066611BB206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678" y="1545654"/>
            <a:ext cx="581966" cy="44893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D640C25-ECDC-4963-94E9-50E38296C75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273" y="2821385"/>
            <a:ext cx="831015" cy="57616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7400939-4C2C-417F-8843-55E513EAB002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561" y="2692294"/>
            <a:ext cx="896050" cy="62860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B6C0C98-92E5-4174-BD99-015102F3CEC3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057" y="2110508"/>
            <a:ext cx="690077" cy="4600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DCBF2A7-32A3-456D-BC47-E229342B8F86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649" y="2111965"/>
            <a:ext cx="599656" cy="39854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0CAB568-745D-44C9-8971-F7776EE24497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43" y="3183314"/>
            <a:ext cx="1079750" cy="75033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BF66274-52C4-40F5-A00A-22B3F4D9D004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71" y="3246435"/>
            <a:ext cx="912490" cy="602333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65370AD-0F96-4211-B0DF-7C66E4B81BFC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5" b="14743"/>
          <a:stretch/>
        </p:blipFill>
        <p:spPr>
          <a:xfrm>
            <a:off x="4341383" y="4573796"/>
            <a:ext cx="1531144" cy="76677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5040A7BF-FC17-4A1F-99C9-965F809DFFD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85" b="10202"/>
          <a:stretch/>
        </p:blipFill>
        <p:spPr>
          <a:xfrm>
            <a:off x="6209624" y="5249118"/>
            <a:ext cx="1629122" cy="791433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D8FD2C8-7CFB-49FF-B398-D83BA7397B14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34"/>
          <a:stretch/>
        </p:blipFill>
        <p:spPr>
          <a:xfrm>
            <a:off x="8038477" y="4601101"/>
            <a:ext cx="1266421" cy="809104"/>
          </a:xfrm>
          <a:prstGeom prst="rect">
            <a:avLst/>
          </a:prstGeom>
        </p:spPr>
      </p:pic>
      <p:pic>
        <p:nvPicPr>
          <p:cNvPr id="56" name="Grafik 55" descr="Ein Bild, das Schnee, Fräse enthält.&#10;&#10;Automatisch generierte Beschreibung">
            <a:extLst>
              <a:ext uri="{FF2B5EF4-FFF2-40B4-BE49-F238E27FC236}">
                <a16:creationId xmlns:a16="http://schemas.microsoft.com/office/drawing/2014/main" id="{ABB35D9F-486D-47EF-B499-391052A34271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69" b="10201"/>
          <a:stretch/>
        </p:blipFill>
        <p:spPr>
          <a:xfrm>
            <a:off x="9573846" y="5205638"/>
            <a:ext cx="1728014" cy="851881"/>
          </a:xfrm>
          <a:prstGeom prst="rect">
            <a:avLst/>
          </a:prstGeom>
        </p:spPr>
      </p:pic>
      <p:pic>
        <p:nvPicPr>
          <p:cNvPr id="58" name="Grafik 57" descr="Ein Bild, das Satellit, Arbeitstisch enthält.&#10;&#10;Automatisch generierte Beschreibung">
            <a:extLst>
              <a:ext uri="{FF2B5EF4-FFF2-40B4-BE49-F238E27FC236}">
                <a16:creationId xmlns:a16="http://schemas.microsoft.com/office/drawing/2014/main" id="{1D5FA3A0-2B8E-4786-8A03-F7AEC9C0DD6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60" y="4539025"/>
            <a:ext cx="1531145" cy="752679"/>
          </a:xfrm>
          <a:prstGeom prst="rect">
            <a:avLst/>
          </a:prstGeom>
        </p:spPr>
      </p:pic>
      <p:pic>
        <p:nvPicPr>
          <p:cNvPr id="60" name="Grafik 59" descr="Ein Bild, das Satellit, Transport, Tisch, Arbeitstisch enthält.&#10;&#10;Automatisch generierte Beschreibung">
            <a:extLst>
              <a:ext uri="{FF2B5EF4-FFF2-40B4-BE49-F238E27FC236}">
                <a16:creationId xmlns:a16="http://schemas.microsoft.com/office/drawing/2014/main" id="{8FFA7DF9-466D-4016-BE60-F23FB3F2C84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547" y="5177582"/>
            <a:ext cx="1835802" cy="75267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FB8032D2-BE15-41A5-9D3B-6B684E036B1F}"/>
              </a:ext>
            </a:extLst>
          </p:cNvPr>
          <p:cNvSpPr txBox="1"/>
          <p:nvPr/>
        </p:nvSpPr>
        <p:spPr>
          <a:xfrm>
            <a:off x="722696" y="5249118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FCC0C52-2985-4986-BCD9-CF3068315F5A}"/>
              </a:ext>
            </a:extLst>
          </p:cNvPr>
          <p:cNvSpPr txBox="1"/>
          <p:nvPr/>
        </p:nvSpPr>
        <p:spPr>
          <a:xfrm>
            <a:off x="2460966" y="5925881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LAMINATOR 700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F3E8FB91-D08B-4D18-B805-8384A8C3B87E}"/>
              </a:ext>
            </a:extLst>
          </p:cNvPr>
          <p:cNvSpPr txBox="1"/>
          <p:nvPr/>
        </p:nvSpPr>
        <p:spPr>
          <a:xfrm>
            <a:off x="4199236" y="5249118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VARIOFLEX M 700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46248E01-5868-4476-B469-7DEDF2154FD5}"/>
              </a:ext>
            </a:extLst>
          </p:cNvPr>
          <p:cNvSpPr txBox="1"/>
          <p:nvPr/>
        </p:nvSpPr>
        <p:spPr>
          <a:xfrm>
            <a:off x="5937506" y="5925881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VARIOFLEX L 700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AA3AE67-F01E-4A9E-86B7-6C75AF06C77A}"/>
              </a:ext>
            </a:extLst>
          </p:cNvPr>
          <p:cNvSpPr txBox="1"/>
          <p:nvPr/>
        </p:nvSpPr>
        <p:spPr>
          <a:xfrm>
            <a:off x="7675776" y="5249118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MULTIFLEX M 700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07000F1-7148-4476-82D1-6CDBB956DAE2}"/>
              </a:ext>
            </a:extLst>
          </p:cNvPr>
          <p:cNvSpPr txBox="1"/>
          <p:nvPr/>
        </p:nvSpPr>
        <p:spPr>
          <a:xfrm>
            <a:off x="9414044" y="5925881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MULTIFLEX L 700</a:t>
            </a:r>
          </a:p>
        </p:txBody>
      </p:sp>
    </p:spTree>
    <p:extLst>
      <p:ext uri="{BB962C8B-B14F-4D97-AF65-F5344CB8AC3E}">
        <p14:creationId xmlns:p14="http://schemas.microsoft.com/office/powerpoint/2010/main" val="354969193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With the FRITSCH IMPRESSA lines, you produce 24/7/365 – reliably and at highest quality 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12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Solutions for industrial producers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D709360-28C2-4424-AA3A-AE7E1517BCE4}"/>
              </a:ext>
            </a:extLst>
          </p:cNvPr>
          <p:cNvSpPr/>
          <p:nvPr/>
        </p:nvSpPr>
        <p:spPr>
          <a:xfrm>
            <a:off x="636526" y="1484784"/>
            <a:ext cx="10917377" cy="4751387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E20A9D-1795-4511-8B7D-0E9B1EFCE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325" y="1570103"/>
            <a:ext cx="1079750" cy="7503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FD52EA0-E460-4E33-BA2F-63E767ACF9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338" y="3115899"/>
            <a:ext cx="899187" cy="69648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D11D0B-7BDB-4B7E-9802-0906B86E7E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991" y="2530887"/>
            <a:ext cx="1042748" cy="6234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78CEE0F-D94C-42EA-A3A8-03DA2DD1E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117" y="1558609"/>
            <a:ext cx="1335625" cy="75256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3101049-A03B-45FA-A57E-80C817EE35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4044" y="2375789"/>
            <a:ext cx="1042747" cy="684253"/>
          </a:xfrm>
          <a:prstGeom prst="snip2DiagRect">
            <a:avLst>
              <a:gd name="adj1" fmla="val 0"/>
              <a:gd name="adj2" fmla="val 36779"/>
            </a:avLst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DB7B787-E3D8-47C6-A75B-944E72EAC4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026" y="2993807"/>
            <a:ext cx="894806" cy="794439"/>
          </a:xfrm>
          <a:prstGeom prst="snip1Rect">
            <a:avLst>
              <a:gd name="adj" fmla="val 20424"/>
            </a:avLst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3933A7-8B39-4FD9-9A00-7FF0BA52FA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701" y="2328226"/>
            <a:ext cx="1182716" cy="76421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AABF86-89C6-4DAE-8E3A-E0729F5992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373" y="3092442"/>
            <a:ext cx="1000012" cy="65363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FA210D0-CFD2-4C23-B283-581F469264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19" y="1720961"/>
            <a:ext cx="789766" cy="62349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63B711E-146F-43A4-88FD-62A25081741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201" y="1615699"/>
            <a:ext cx="958757" cy="69547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2131A27-E08E-4221-8F7D-C9C1294F602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3447" y="2889718"/>
            <a:ext cx="1184581" cy="8578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FCC2D24-E897-4092-AE99-F3DAAE4A62B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339" y="2062507"/>
            <a:ext cx="1058873" cy="62349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D8FBA35-BE66-4649-85F2-31FB2070B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4045" y="1611589"/>
            <a:ext cx="1103816" cy="77431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29ABB54-111F-42C4-AF55-85406D6BDD4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09" y="2295165"/>
            <a:ext cx="1002814" cy="6983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20CDA2E-EC43-41EB-AF42-5201DD7F0E1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368" y="2506825"/>
            <a:ext cx="1000013" cy="57068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3952C81-BC97-4CB7-B258-BD13BA7009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221" y="3047152"/>
            <a:ext cx="915778" cy="691604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8CA9AFAA-68ED-427C-8C37-F29EBF5433DE}"/>
              </a:ext>
            </a:extLst>
          </p:cNvPr>
          <p:cNvSpPr txBox="1"/>
          <p:nvPr/>
        </p:nvSpPr>
        <p:spPr>
          <a:xfrm>
            <a:off x="1199456" y="5247977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IMPRESSA pizza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43FA237-0E58-428F-BF5D-9BCD159A5C5F}"/>
              </a:ext>
            </a:extLst>
          </p:cNvPr>
          <p:cNvSpPr txBox="1"/>
          <p:nvPr/>
        </p:nvSpPr>
        <p:spPr>
          <a:xfrm>
            <a:off x="3053724" y="5924740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IMPRESSA bread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14F2BEE-0394-46BC-8EAD-DD0C29A1CFC2}"/>
              </a:ext>
            </a:extLst>
          </p:cNvPr>
          <p:cNvSpPr txBox="1"/>
          <p:nvPr/>
        </p:nvSpPr>
        <p:spPr>
          <a:xfrm>
            <a:off x="4907992" y="5247977"/>
            <a:ext cx="223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IMPRESSA croissant / pastry</a:t>
            </a:r>
          </a:p>
        </p:txBody>
      </p:sp>
      <p:pic>
        <p:nvPicPr>
          <p:cNvPr id="33" name="Grafik 3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B15314-29D0-41DD-B9D6-D7B5C81B5E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60" b="27300"/>
          <a:stretch/>
        </p:blipFill>
        <p:spPr>
          <a:xfrm>
            <a:off x="2508310" y="5504395"/>
            <a:ext cx="2517065" cy="54000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ADD5878A-E0DF-441B-9B49-57FE0377322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84" b="26504"/>
          <a:stretch/>
        </p:blipFill>
        <p:spPr>
          <a:xfrm>
            <a:off x="4114045" y="4529745"/>
            <a:ext cx="3514421" cy="787028"/>
          </a:xfrm>
          <a:prstGeom prst="rect">
            <a:avLst/>
          </a:prstGeom>
        </p:spPr>
      </p:pic>
      <p:pic>
        <p:nvPicPr>
          <p:cNvPr id="37" name="Grafik 3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3AF775-5335-4F51-8789-B63A08A8AED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108" b="33949"/>
          <a:stretch/>
        </p:blipFill>
        <p:spPr>
          <a:xfrm>
            <a:off x="701452" y="4687557"/>
            <a:ext cx="3093671" cy="567416"/>
          </a:xfrm>
          <a:prstGeom prst="rect">
            <a:avLst/>
          </a:prstGeom>
        </p:spPr>
      </p:pic>
      <p:pic>
        <p:nvPicPr>
          <p:cNvPr id="39" name="Grafik 38" descr="Ein Bild, das Operationstisch, Tisch, Fräse enthält.&#10;&#10;Automatisch generierte Beschreibung">
            <a:extLst>
              <a:ext uri="{FF2B5EF4-FFF2-40B4-BE49-F238E27FC236}">
                <a16:creationId xmlns:a16="http://schemas.microsoft.com/office/drawing/2014/main" id="{E01FBBAB-5299-46F4-8EF7-8A4E298BC0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637" y="4522120"/>
            <a:ext cx="1282959" cy="777271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EC6EC63-EA45-4C86-9C35-DE835E5F7C4A}"/>
              </a:ext>
            </a:extLst>
          </p:cNvPr>
          <p:cNvSpPr txBox="1"/>
          <p:nvPr/>
        </p:nvSpPr>
        <p:spPr>
          <a:xfrm>
            <a:off x="8955048" y="5247977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IMPRESSA pretzel</a:t>
            </a:r>
          </a:p>
        </p:txBody>
      </p:sp>
      <p:pic>
        <p:nvPicPr>
          <p:cNvPr id="43" name="Grafik 42" descr="Ein Bild, das Arbeitstisch, Fräse enthält.&#10;&#10;Automatisch generierte Beschreibung">
            <a:extLst>
              <a:ext uri="{FF2B5EF4-FFF2-40B4-BE49-F238E27FC236}">
                <a16:creationId xmlns:a16="http://schemas.microsoft.com/office/drawing/2014/main" id="{1FD08D3C-1C69-478E-8DD5-F04E5CB2BE6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339" y="5205667"/>
            <a:ext cx="1370914" cy="78702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27C8D47-3989-4BB3-91E5-9FFCECC8B91C}"/>
              </a:ext>
            </a:extLst>
          </p:cNvPr>
          <p:cNvSpPr txBox="1"/>
          <p:nvPr/>
        </p:nvSpPr>
        <p:spPr>
          <a:xfrm>
            <a:off x="7226856" y="5924740"/>
            <a:ext cx="189348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1000" b="1" i="0">
                <a:solidFill>
                  <a:srgbClr val="6C7474"/>
                </a:solidFill>
                <a:latin typeface="Verdana"/>
                <a:cs typeface="Verdana"/>
              </a:rPr>
              <a:t>LAMINATOR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B259B68C-AEDD-40CE-8AA6-EEA3BF15D9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43" y="1487652"/>
            <a:ext cx="3950003" cy="264321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Pfeil: Fünfeck 7">
            <a:extLst>
              <a:ext uri="{FF2B5EF4-FFF2-40B4-BE49-F238E27FC236}">
                <a16:creationId xmlns:a16="http://schemas.microsoft.com/office/drawing/2014/main" id="{BA9E6039-AE78-4629-BA04-0D92D132DAD9}"/>
              </a:ext>
            </a:extLst>
          </p:cNvPr>
          <p:cNvSpPr/>
          <p:nvPr/>
        </p:nvSpPr>
        <p:spPr>
          <a:xfrm>
            <a:off x="787462" y="3932508"/>
            <a:ext cx="10612420" cy="540000"/>
          </a:xfrm>
          <a:prstGeom prst="homePlate">
            <a:avLst/>
          </a:prstGeom>
          <a:solidFill>
            <a:schemeClr val="bg1"/>
          </a:solidFill>
          <a:ln w="9525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400" b="1" i="0">
                <a:solidFill>
                  <a:srgbClr val="6C7474"/>
                </a:solidFill>
                <a:latin typeface="Verdana"/>
                <a:cs typeface="+mn-cs"/>
              </a:rPr>
              <a:t>Automate and simplify your workflow.</a:t>
            </a:r>
          </a:p>
        </p:txBody>
      </p:sp>
    </p:spTree>
    <p:extLst>
      <p:ext uri="{BB962C8B-B14F-4D97-AF65-F5344CB8AC3E}">
        <p14:creationId xmlns:p14="http://schemas.microsoft.com/office/powerpoint/2010/main" val="294663627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en-US"/>
              <a:t>FRITSCH After-Sales Service stands out for 9 key aspects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13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Services at a glance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BE246DC-BA8A-4C27-802F-12FFEF1B6862}"/>
              </a:ext>
            </a:extLst>
          </p:cNvPr>
          <p:cNvGrpSpPr/>
          <p:nvPr/>
        </p:nvGrpSpPr>
        <p:grpSpPr>
          <a:xfrm>
            <a:off x="5390760" y="4901008"/>
            <a:ext cx="990000" cy="990000"/>
            <a:chOff x="3398004" y="3198677"/>
            <a:chExt cx="989612" cy="99373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4C14D93-E7EF-4F4D-A1FA-F5C95546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004" y="3198677"/>
              <a:ext cx="989612" cy="993736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13554EC-2225-4503-A0A4-A1A2E87ADD13}"/>
                </a:ext>
              </a:extLst>
            </p:cNvPr>
            <p:cNvSpPr txBox="1"/>
            <p:nvPr/>
          </p:nvSpPr>
          <p:spPr>
            <a:xfrm>
              <a:off x="3403053" y="4012034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Retrofitting</a:t>
              </a:r>
              <a:endParaRPr lang="de-DE" sz="675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2E87043-EB00-4D07-ABCE-B899F842C57D}"/>
              </a:ext>
            </a:extLst>
          </p:cNvPr>
          <p:cNvCxnSpPr/>
          <p:nvPr/>
        </p:nvCxnSpPr>
        <p:spPr>
          <a:xfrm>
            <a:off x="4902119" y="2433350"/>
            <a:ext cx="0" cy="1980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331BD12-7AED-4E49-9BBA-4441DF396C0D}"/>
              </a:ext>
            </a:extLst>
          </p:cNvPr>
          <p:cNvCxnSpPr/>
          <p:nvPr/>
        </p:nvCxnSpPr>
        <p:spPr>
          <a:xfrm>
            <a:off x="1937400" y="2441856"/>
            <a:ext cx="49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751D6FF-DCDB-4F09-B386-DC9B03F0778F}"/>
              </a:ext>
            </a:extLst>
          </p:cNvPr>
          <p:cNvCxnSpPr/>
          <p:nvPr/>
        </p:nvCxnSpPr>
        <p:spPr>
          <a:xfrm>
            <a:off x="1937400" y="3422820"/>
            <a:ext cx="49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90C3A43-EBE3-48AB-B4D7-CFEF0135436C}"/>
              </a:ext>
            </a:extLst>
          </p:cNvPr>
          <p:cNvCxnSpPr/>
          <p:nvPr/>
        </p:nvCxnSpPr>
        <p:spPr>
          <a:xfrm>
            <a:off x="1918350" y="4406227"/>
            <a:ext cx="4932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C21571D-5CDB-4C09-861F-34C709079D9A}"/>
              </a:ext>
            </a:extLst>
          </p:cNvPr>
          <p:cNvGrpSpPr/>
          <p:nvPr/>
        </p:nvGrpSpPr>
        <p:grpSpPr>
          <a:xfrm>
            <a:off x="1885357" y="1844428"/>
            <a:ext cx="990000" cy="990000"/>
            <a:chOff x="408271" y="2205517"/>
            <a:chExt cx="992117" cy="996218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D743B62-3414-4A78-B5CF-DA1975E9E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271" y="2205517"/>
              <a:ext cx="992117" cy="996218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0308235-3DAB-49D9-94E8-11DDBC20B1FD}"/>
                </a:ext>
              </a:extLst>
            </p:cNvPr>
            <p:cNvSpPr txBox="1"/>
            <p:nvPr/>
          </p:nvSpPr>
          <p:spPr>
            <a:xfrm>
              <a:off x="455388" y="3000116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de-DE" sz="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24/7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3CCAA50-080F-4590-954F-76FA95F94A25}"/>
              </a:ext>
            </a:extLst>
          </p:cNvPr>
          <p:cNvGrpSpPr/>
          <p:nvPr/>
        </p:nvGrpSpPr>
        <p:grpSpPr>
          <a:xfrm>
            <a:off x="1885357" y="3372718"/>
            <a:ext cx="990000" cy="990000"/>
            <a:chOff x="1395901" y="2213785"/>
            <a:chExt cx="987950" cy="98795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65B38F5-2E67-4267-9ED5-0C4F0B10A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901" y="2213785"/>
              <a:ext cx="987950" cy="98795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B96954E-6ED2-4DC6-93E1-3F44F6261F19}"/>
                </a:ext>
              </a:extLst>
            </p:cNvPr>
            <p:cNvSpPr txBox="1"/>
            <p:nvPr/>
          </p:nvSpPr>
          <p:spPr>
            <a:xfrm>
              <a:off x="1419501" y="3000116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Spare parts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477FA7F-923D-46B5-B92F-CEE0C793405F}"/>
              </a:ext>
            </a:extLst>
          </p:cNvPr>
          <p:cNvGrpSpPr/>
          <p:nvPr/>
        </p:nvGrpSpPr>
        <p:grpSpPr>
          <a:xfrm>
            <a:off x="3638058" y="1844428"/>
            <a:ext cx="990000" cy="990000"/>
            <a:chOff x="2384280" y="2209696"/>
            <a:chExt cx="996172" cy="992039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8B0325F-7D85-4A23-BA47-7B98ADDB7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280" y="2209696"/>
              <a:ext cx="996172" cy="992039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E0BF230-2D84-4787-A017-D4F6C60C7312}"/>
                </a:ext>
              </a:extLst>
            </p:cNvPr>
            <p:cNvSpPr txBox="1"/>
            <p:nvPr/>
          </p:nvSpPr>
          <p:spPr>
            <a:xfrm>
              <a:off x="2405310" y="3000116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Onsite repair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4CE05CC-1903-4BB2-8AC1-4ACFECF86CF2}"/>
              </a:ext>
            </a:extLst>
          </p:cNvPr>
          <p:cNvGrpSpPr/>
          <p:nvPr/>
        </p:nvGrpSpPr>
        <p:grpSpPr>
          <a:xfrm>
            <a:off x="3652028" y="3372718"/>
            <a:ext cx="976030" cy="990000"/>
            <a:chOff x="3387028" y="2217877"/>
            <a:chExt cx="985730" cy="98165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7827256-C629-4F92-B5E3-433A12D8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7028" y="2217877"/>
              <a:ext cx="985730" cy="981657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300C8EC-C9E1-41CD-B953-E370BCC12649}"/>
                </a:ext>
              </a:extLst>
            </p:cNvPr>
            <p:cNvSpPr txBox="1"/>
            <p:nvPr/>
          </p:nvSpPr>
          <p:spPr>
            <a:xfrm>
              <a:off x="3401481" y="3002087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>
                <a:buNone/>
              </a:pPr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Remote diagnostics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A35C17E-0EBB-49A8-86AE-4E7043B60802}"/>
              </a:ext>
            </a:extLst>
          </p:cNvPr>
          <p:cNvGrpSpPr/>
          <p:nvPr/>
        </p:nvGrpSpPr>
        <p:grpSpPr>
          <a:xfrm>
            <a:off x="5390760" y="1844428"/>
            <a:ext cx="990000" cy="990000"/>
            <a:chOff x="4355976" y="2217877"/>
            <a:chExt cx="992144" cy="988380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5E855DAE-4423-402F-B174-EE4E9F17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740" y="2217877"/>
              <a:ext cx="988380" cy="98838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9476D2A-6556-4484-AB3D-4A1F16C2396E}"/>
                </a:ext>
              </a:extLst>
            </p:cNvPr>
            <p:cNvSpPr txBox="1"/>
            <p:nvPr/>
          </p:nvSpPr>
          <p:spPr>
            <a:xfrm>
              <a:off x="4355976" y="2996952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Inspection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24A4997-A259-461C-AB6C-D64A9289D593}"/>
              </a:ext>
            </a:extLst>
          </p:cNvPr>
          <p:cNvGrpSpPr/>
          <p:nvPr/>
        </p:nvGrpSpPr>
        <p:grpSpPr>
          <a:xfrm>
            <a:off x="1885357" y="4901008"/>
            <a:ext cx="990000" cy="990000"/>
            <a:chOff x="2375168" y="3172213"/>
            <a:chExt cx="1005284" cy="1001113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D7B3F666-13D0-47FE-BACE-CD80DFF3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5168" y="3172213"/>
              <a:ext cx="1005284" cy="1001113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298CE72-0A34-48A0-BEB1-6EF2B02152E8}"/>
                </a:ext>
              </a:extLst>
            </p:cNvPr>
            <p:cNvSpPr txBox="1"/>
            <p:nvPr/>
          </p:nvSpPr>
          <p:spPr>
            <a:xfrm>
              <a:off x="2419378" y="3983690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en-US" sz="600" b="1" i="0">
                  <a:solidFill>
                    <a:schemeClr val="bg1"/>
                  </a:solidFill>
                  <a:latin typeface="Verdana"/>
                  <a:cs typeface="Verdana"/>
                </a:rPr>
                <a:t>Maintenance</a:t>
              </a:r>
              <a:endParaRPr lang="de-DE" sz="675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78879AAA-347F-493E-BC1F-0A2BF565DFC7}"/>
              </a:ext>
            </a:extLst>
          </p:cNvPr>
          <p:cNvGrpSpPr/>
          <p:nvPr/>
        </p:nvGrpSpPr>
        <p:grpSpPr>
          <a:xfrm>
            <a:off x="5390760" y="3372718"/>
            <a:ext cx="990000" cy="990000"/>
            <a:chOff x="387359" y="3218585"/>
            <a:chExt cx="1026000" cy="973720"/>
          </a:xfrm>
        </p:grpSpPr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4B778617-40CF-4395-9125-9B66F170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463" y="3218585"/>
              <a:ext cx="973720" cy="973720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C76A682-B731-4AAD-A173-7514521BAFB2}"/>
                </a:ext>
              </a:extLst>
            </p:cNvPr>
            <p:cNvSpPr txBox="1"/>
            <p:nvPr/>
          </p:nvSpPr>
          <p:spPr>
            <a:xfrm>
              <a:off x="387359" y="3989824"/>
              <a:ext cx="1026000" cy="15438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de-DE" sz="675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Workshop </a:t>
              </a:r>
              <a:r>
                <a:rPr lang="de-DE" sz="675" b="1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repairs</a:t>
              </a:r>
              <a:endParaRPr lang="de-DE" sz="675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FA22B90-679F-4FA5-922B-AB785B31876B}"/>
              </a:ext>
            </a:extLst>
          </p:cNvPr>
          <p:cNvGrpSpPr/>
          <p:nvPr/>
        </p:nvGrpSpPr>
        <p:grpSpPr>
          <a:xfrm>
            <a:off x="3638058" y="4901008"/>
            <a:ext cx="990000" cy="990000"/>
            <a:chOff x="1404612" y="3189381"/>
            <a:chExt cx="993600" cy="993600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F74F518D-C359-4DB7-829E-F62A2649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4612" y="3189381"/>
              <a:ext cx="993600" cy="993600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2140DA1-F7EE-43F6-81B6-0E0889E0DA47}"/>
                </a:ext>
              </a:extLst>
            </p:cNvPr>
            <p:cNvSpPr txBox="1"/>
            <p:nvPr/>
          </p:nvSpPr>
          <p:spPr>
            <a:xfrm>
              <a:off x="1404908" y="3983689"/>
              <a:ext cx="945000" cy="1610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de-DE" sz="6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Training</a:t>
              </a:r>
              <a:endParaRPr lang="de-DE" sz="675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042E472F-FFE4-42DE-8A75-B9970C9A2F7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1844428"/>
            <a:ext cx="2947716" cy="19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54981C0-2F95-4437-A827-B413A88B675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4" y="3927508"/>
            <a:ext cx="2947716" cy="19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740267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14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1DA091-F03C-4247-8EDA-ED51DC60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47104944-135A-4793-96F2-B56647F39137}"/>
              </a:ext>
            </a:extLst>
          </p:cNvPr>
          <p:cNvSpPr/>
          <p:nvPr/>
        </p:nvSpPr>
        <p:spPr>
          <a:xfrm>
            <a:off x="2221213" y="1428090"/>
            <a:ext cx="7747453" cy="2164812"/>
          </a:xfrm>
          <a:prstGeom prst="triangle">
            <a:avLst>
              <a:gd name="adj" fmla="val 5035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39CC98-6C28-4917-B425-EC200E9D5E08}"/>
              </a:ext>
            </a:extLst>
          </p:cNvPr>
          <p:cNvSpPr txBox="1"/>
          <p:nvPr/>
        </p:nvSpPr>
        <p:spPr>
          <a:xfrm>
            <a:off x="5416575" y="5895361"/>
            <a:ext cx="151216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002F4F-FCC3-4668-A53C-0A459275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390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3824D2-17D7-4638-89A1-FF7A9515B216}"/>
              </a:ext>
            </a:extLst>
          </p:cNvPr>
          <p:cNvSpPr txBox="1"/>
          <p:nvPr/>
        </p:nvSpPr>
        <p:spPr>
          <a:xfrm>
            <a:off x="7793815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AC094-A50D-4D0C-B890-27FA85B2CD0D}"/>
              </a:ext>
            </a:extLst>
          </p:cNvPr>
          <p:cNvSpPr/>
          <p:nvPr/>
        </p:nvSpPr>
        <p:spPr>
          <a:xfrm>
            <a:off x="2158635" y="2198995"/>
            <a:ext cx="7810031" cy="142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A4996-4B17-42FC-B431-723FD08A4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1435532"/>
            <a:ext cx="7619956" cy="2149200"/>
          </a:xfrm>
          <a:prstGeom prst="triangle">
            <a:avLst>
              <a:gd name="adj" fmla="val 49690"/>
            </a:avLst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ED113A-D18C-47F5-A169-4D80CCA0D15B}"/>
              </a:ext>
            </a:extLst>
          </p:cNvPr>
          <p:cNvSpPr txBox="1"/>
          <p:nvPr/>
        </p:nvSpPr>
        <p:spPr>
          <a:xfrm>
            <a:off x="2859846" y="3306842"/>
            <a:ext cx="2922602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FRITSCH at a glance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B37AB5-A728-4735-A6C0-107FA0C2E28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4869983" y="3755186"/>
            <a:ext cx="2448000" cy="2484000"/>
          </a:xfrm>
          <a:prstGeom prst="rect">
            <a:avLst/>
          </a:prstGeom>
          <a:ln w="25400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02B322E-0A54-4188-A70E-1C0295B1BD33}"/>
              </a:ext>
            </a:extLst>
          </p:cNvPr>
          <p:cNvSpPr txBox="1"/>
          <p:nvPr/>
        </p:nvSpPr>
        <p:spPr>
          <a:xfrm>
            <a:off x="5249584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ABE74D9-C4A8-43E6-A821-3B5A2B8080B0}"/>
              </a:ext>
            </a:extLst>
          </p:cNvPr>
          <p:cNvSpPr txBox="1"/>
          <p:nvPr/>
        </p:nvSpPr>
        <p:spPr>
          <a:xfrm>
            <a:off x="2651509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Competence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8188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As a leading innovator for more than 50 years, we strive to offer you the best solution every time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15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cs typeface="Verdana"/>
              </a:rPr>
              <a:t>Pioneering innovations</a:t>
            </a:r>
          </a:p>
        </p:txBody>
      </p:sp>
      <p:grpSp>
        <p:nvGrpSpPr>
          <p:cNvPr id="8" name="Gruppieren 121">
            <a:extLst>
              <a:ext uri="{FF2B5EF4-FFF2-40B4-BE49-F238E27FC236}">
                <a16:creationId xmlns:a16="http://schemas.microsoft.com/office/drawing/2014/main" id="{3349815B-C3AD-4F87-B8EA-B44C4F2C732D}"/>
              </a:ext>
            </a:extLst>
          </p:cNvPr>
          <p:cNvGrpSpPr/>
          <p:nvPr/>
        </p:nvGrpSpPr>
        <p:grpSpPr>
          <a:xfrm>
            <a:off x="3610020" y="1917314"/>
            <a:ext cx="2070100" cy="1943101"/>
            <a:chOff x="448300" y="1555750"/>
            <a:chExt cx="2070100" cy="1943101"/>
          </a:xfrm>
        </p:grpSpPr>
        <p:sp>
          <p:nvSpPr>
            <p:cNvPr id="49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22911253-0A44-4C1D-8B5C-6AD8441282DB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48300" y="1555750"/>
              <a:ext cx="0" cy="1943101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1C7F9AE7-C204-458B-ACC0-B68248CA975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8300" y="1555752"/>
              <a:ext cx="207010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noProof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Teilfix</a:t>
              </a:r>
              <a:endParaRPr lang="en-GB" sz="2400" b="1" noProof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" name="Gruppieren 121">
            <a:extLst>
              <a:ext uri="{FF2B5EF4-FFF2-40B4-BE49-F238E27FC236}">
                <a16:creationId xmlns:a16="http://schemas.microsoft.com/office/drawing/2014/main" id="{3FBCD798-9B7A-45FC-935C-7EB6C072F912}"/>
              </a:ext>
            </a:extLst>
          </p:cNvPr>
          <p:cNvGrpSpPr/>
          <p:nvPr/>
        </p:nvGrpSpPr>
        <p:grpSpPr>
          <a:xfrm>
            <a:off x="5562941" y="1917314"/>
            <a:ext cx="2070100" cy="1943101"/>
            <a:chOff x="448300" y="1555750"/>
            <a:chExt cx="2070100" cy="1943101"/>
          </a:xfrm>
        </p:grpSpPr>
        <p:sp>
          <p:nvSpPr>
            <p:cNvPr id="47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5A8E05FE-5E35-4BE7-98C3-3C92E15878F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48300" y="1555750"/>
              <a:ext cx="0" cy="1943101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FB8832DD-20A6-4930-83E4-00643FED578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8300" y="1555752"/>
              <a:ext cx="2070100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noProof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Laminating line</a:t>
              </a:r>
            </a:p>
            <a:p>
              <a:pPr algn="l">
                <a:spcBef>
                  <a:spcPct val="50000"/>
                </a:spcBef>
              </a:pPr>
              <a:endParaRPr lang="en-GB" sz="1600" b="1" noProof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" name="Gruppieren 121">
            <a:extLst>
              <a:ext uri="{FF2B5EF4-FFF2-40B4-BE49-F238E27FC236}">
                <a16:creationId xmlns:a16="http://schemas.microsoft.com/office/drawing/2014/main" id="{DE090984-100A-43A6-9A0D-2DF2448B2C4A}"/>
              </a:ext>
            </a:extLst>
          </p:cNvPr>
          <p:cNvGrpSpPr/>
          <p:nvPr/>
        </p:nvGrpSpPr>
        <p:grpSpPr>
          <a:xfrm>
            <a:off x="7484214" y="1917314"/>
            <a:ext cx="1492106" cy="1943101"/>
            <a:chOff x="448300" y="1555750"/>
            <a:chExt cx="1492106" cy="1943101"/>
          </a:xfrm>
        </p:grpSpPr>
        <p:sp>
          <p:nvSpPr>
            <p:cNvPr id="45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39FDF2CE-BCAF-4264-9DEA-F5376151463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48300" y="1555750"/>
              <a:ext cx="0" cy="1943101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B8DEDDC7-ED96-4611-B40A-32DE2A03FEC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8300" y="1555752"/>
              <a:ext cx="1492106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noProof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IMPRESSA</a:t>
              </a:r>
            </a:p>
          </p:txBody>
        </p:sp>
      </p:grpSp>
      <p:grpSp>
        <p:nvGrpSpPr>
          <p:cNvPr id="11" name="Gruppieren 121">
            <a:extLst>
              <a:ext uri="{FF2B5EF4-FFF2-40B4-BE49-F238E27FC236}">
                <a16:creationId xmlns:a16="http://schemas.microsoft.com/office/drawing/2014/main" id="{4E7328A2-95AE-4B75-97F6-748A2D4E1C6C}"/>
              </a:ext>
            </a:extLst>
          </p:cNvPr>
          <p:cNvGrpSpPr/>
          <p:nvPr/>
        </p:nvGrpSpPr>
        <p:grpSpPr>
          <a:xfrm>
            <a:off x="9417073" y="1917314"/>
            <a:ext cx="2070100" cy="1943101"/>
            <a:chOff x="448300" y="1555750"/>
            <a:chExt cx="2070100" cy="1943101"/>
          </a:xfrm>
        </p:grpSpPr>
        <p:sp>
          <p:nvSpPr>
            <p:cNvPr id="43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37FADF5F-98B2-490A-87A9-5DAA035B401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48300" y="1555750"/>
              <a:ext cx="0" cy="1943101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63A44A9B-1127-469A-8960-18F1237ADF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48300" y="1555752"/>
              <a:ext cx="207010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 noProof="1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MULTICUT</a:t>
              </a:r>
            </a:p>
          </p:txBody>
        </p:sp>
      </p:grpSp>
      <p:sp>
        <p:nvSpPr>
          <p:cNvPr id="13" name="AutoShape 59" descr="© INSCALE GmbH, 26.05.2010&#10;http://www.presentationload.com/">
            <a:extLst>
              <a:ext uri="{FF2B5EF4-FFF2-40B4-BE49-F238E27FC236}">
                <a16:creationId xmlns:a16="http://schemas.microsoft.com/office/drawing/2014/main" id="{674D2C27-4A68-48A8-8B72-BE0D3B8341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17648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AutoShape 60" descr="© INSCALE GmbH, 26.05.2010&#10;http://www.presentationload.com/">
            <a:extLst>
              <a:ext uri="{FF2B5EF4-FFF2-40B4-BE49-F238E27FC236}">
                <a16:creationId xmlns:a16="http://schemas.microsoft.com/office/drawing/2014/main" id="{34576596-C841-47CA-9C10-578D87B0B54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4196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AutoShape 61" descr="© INSCALE GmbH, 26.05.2010&#10;http://www.presentationload.com/">
            <a:extLst>
              <a:ext uri="{FF2B5EF4-FFF2-40B4-BE49-F238E27FC236}">
                <a16:creationId xmlns:a16="http://schemas.microsoft.com/office/drawing/2014/main" id="{AF413FE1-A1C1-4393-B832-2EC47B53C3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70744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AutoShape 62" descr="© INSCALE GmbH, 26.05.2010&#10;http://www.presentationload.com/">
            <a:extLst>
              <a:ext uri="{FF2B5EF4-FFF2-40B4-BE49-F238E27FC236}">
                <a16:creationId xmlns:a16="http://schemas.microsoft.com/office/drawing/2014/main" id="{BFB28CF9-5DB7-433E-9415-CE4C6899762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47292" y="3800843"/>
            <a:ext cx="363598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AutoShape 63" descr="© INSCALE GmbH, 26.05.2010&#10;http://www.presentationload.com/">
            <a:extLst>
              <a:ext uri="{FF2B5EF4-FFF2-40B4-BE49-F238E27FC236}">
                <a16:creationId xmlns:a16="http://schemas.microsoft.com/office/drawing/2014/main" id="{91656049-F5C0-4333-B1F7-70F28F82EC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25448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AutoShape 65" descr="© INSCALE GmbH, 26.05.2010&#10;http://www.presentationload.com/">
            <a:extLst>
              <a:ext uri="{FF2B5EF4-FFF2-40B4-BE49-F238E27FC236}">
                <a16:creationId xmlns:a16="http://schemas.microsoft.com/office/drawing/2014/main" id="{2C7D9CB7-0369-4368-AFFA-C9716DCDE67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01996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F16C291E-F56E-4B4D-B4DD-632A5A8B3A9A}"/>
              </a:ext>
            </a:extLst>
          </p:cNvPr>
          <p:cNvSpPr>
            <a:spLocks/>
          </p:cNvSpPr>
          <p:nvPr/>
        </p:nvSpPr>
        <p:spPr bwMode="auto">
          <a:xfrm>
            <a:off x="3489983" y="3709281"/>
            <a:ext cx="429273" cy="560725"/>
          </a:xfrm>
          <a:custGeom>
            <a:avLst/>
            <a:gdLst/>
            <a:ahLst/>
            <a:cxnLst>
              <a:cxn ang="0">
                <a:pos x="316" y="159"/>
              </a:cxn>
              <a:cxn ang="0">
                <a:pos x="316" y="159"/>
              </a:cxn>
              <a:cxn ang="0">
                <a:pos x="217" y="0"/>
              </a:cxn>
              <a:cxn ang="0">
                <a:pos x="0" y="0"/>
              </a:cxn>
              <a:cxn ang="0">
                <a:pos x="59" y="95"/>
              </a:cxn>
              <a:cxn ang="0">
                <a:pos x="59" y="95"/>
              </a:cxn>
              <a:cxn ang="0">
                <a:pos x="201" y="319"/>
              </a:cxn>
              <a:cxn ang="0">
                <a:pos x="59" y="546"/>
              </a:cxn>
              <a:cxn ang="0">
                <a:pos x="276" y="546"/>
              </a:cxn>
              <a:cxn ang="0">
                <a:pos x="418" y="319"/>
              </a:cxn>
              <a:cxn ang="0">
                <a:pos x="316" y="159"/>
              </a:cxn>
            </a:cxnLst>
            <a:rect l="0" t="0" r="r" b="b"/>
            <a:pathLst>
              <a:path w="418" h="546">
                <a:moveTo>
                  <a:pt x="316" y="159"/>
                </a:moveTo>
                <a:lnTo>
                  <a:pt x="316" y="159"/>
                </a:lnTo>
                <a:lnTo>
                  <a:pt x="217" y="0"/>
                </a:lnTo>
                <a:lnTo>
                  <a:pt x="0" y="0"/>
                </a:lnTo>
                <a:lnTo>
                  <a:pt x="59" y="95"/>
                </a:lnTo>
                <a:lnTo>
                  <a:pt x="59" y="95"/>
                </a:lnTo>
                <a:lnTo>
                  <a:pt x="201" y="319"/>
                </a:lnTo>
                <a:lnTo>
                  <a:pt x="59" y="546"/>
                </a:lnTo>
                <a:lnTo>
                  <a:pt x="276" y="546"/>
                </a:lnTo>
                <a:lnTo>
                  <a:pt x="418" y="319"/>
                </a:lnTo>
                <a:lnTo>
                  <a:pt x="316" y="15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de-DE" b="1" noProof="1">
              <a:solidFill>
                <a:srgbClr val="FFFFFF"/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AutoShape 66" descr="© INSCALE GmbH, 26.05.2010&#10;http://www.presentationload.com/">
            <a:extLst>
              <a:ext uri="{FF2B5EF4-FFF2-40B4-BE49-F238E27FC236}">
                <a16:creationId xmlns:a16="http://schemas.microsoft.com/office/drawing/2014/main" id="{836522E8-73D4-41EC-BFD4-922175CF3F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33814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AutoShape 67" descr="© INSCALE GmbH, 26.05.2010&#10;http://www.presentationload.com/">
            <a:extLst>
              <a:ext uri="{FF2B5EF4-FFF2-40B4-BE49-F238E27FC236}">
                <a16:creationId xmlns:a16="http://schemas.microsoft.com/office/drawing/2014/main" id="{9E3CC41D-BDF5-41F6-8077-893FAB0D0C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10362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EDAFBE61-86E0-4470-98B1-F1FC00EFEA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86910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FE5D3AC2-BD2D-480A-AA83-6B517F97029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63458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ADA77B3A-0CF5-4B1E-8144-7B572E6A62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40006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540B8CE-037D-4253-9CC9-71E0F4577B47}"/>
              </a:ext>
            </a:extLst>
          </p:cNvPr>
          <p:cNvSpPr>
            <a:spLocks/>
          </p:cNvSpPr>
          <p:nvPr/>
        </p:nvSpPr>
        <p:spPr bwMode="auto">
          <a:xfrm>
            <a:off x="5427113" y="3709281"/>
            <a:ext cx="429273" cy="560725"/>
          </a:xfrm>
          <a:custGeom>
            <a:avLst/>
            <a:gdLst/>
            <a:ahLst/>
            <a:cxnLst>
              <a:cxn ang="0">
                <a:pos x="316" y="159"/>
              </a:cxn>
              <a:cxn ang="0">
                <a:pos x="316" y="159"/>
              </a:cxn>
              <a:cxn ang="0">
                <a:pos x="217" y="0"/>
              </a:cxn>
              <a:cxn ang="0">
                <a:pos x="0" y="0"/>
              </a:cxn>
              <a:cxn ang="0">
                <a:pos x="59" y="95"/>
              </a:cxn>
              <a:cxn ang="0">
                <a:pos x="59" y="95"/>
              </a:cxn>
              <a:cxn ang="0">
                <a:pos x="201" y="319"/>
              </a:cxn>
              <a:cxn ang="0">
                <a:pos x="59" y="546"/>
              </a:cxn>
              <a:cxn ang="0">
                <a:pos x="276" y="546"/>
              </a:cxn>
              <a:cxn ang="0">
                <a:pos x="418" y="319"/>
              </a:cxn>
              <a:cxn ang="0">
                <a:pos x="316" y="159"/>
              </a:cxn>
            </a:cxnLst>
            <a:rect l="0" t="0" r="r" b="b"/>
            <a:pathLst>
              <a:path w="418" h="546">
                <a:moveTo>
                  <a:pt x="316" y="159"/>
                </a:moveTo>
                <a:lnTo>
                  <a:pt x="316" y="159"/>
                </a:lnTo>
                <a:lnTo>
                  <a:pt x="217" y="0"/>
                </a:lnTo>
                <a:lnTo>
                  <a:pt x="0" y="0"/>
                </a:lnTo>
                <a:lnTo>
                  <a:pt x="59" y="95"/>
                </a:lnTo>
                <a:lnTo>
                  <a:pt x="59" y="95"/>
                </a:lnTo>
                <a:lnTo>
                  <a:pt x="201" y="319"/>
                </a:lnTo>
                <a:lnTo>
                  <a:pt x="59" y="546"/>
                </a:lnTo>
                <a:lnTo>
                  <a:pt x="276" y="546"/>
                </a:lnTo>
                <a:lnTo>
                  <a:pt x="418" y="319"/>
                </a:lnTo>
                <a:lnTo>
                  <a:pt x="316" y="15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de-DE" b="1" noProof="1">
              <a:solidFill>
                <a:srgbClr val="FFFFFF"/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88BA4EF8-FE0F-44C6-9A31-6D66240B64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70944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245A75B9-6F88-4E87-862F-F5344C69A1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047492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CA8C60F5-C8A0-4CB1-99FD-E5C3F5D352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24040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AutoShape 75" descr="© INSCALE GmbH, 26.05.2010&#10;http://www.presentationload.com/">
            <a:extLst>
              <a:ext uri="{FF2B5EF4-FFF2-40B4-BE49-F238E27FC236}">
                <a16:creationId xmlns:a16="http://schemas.microsoft.com/office/drawing/2014/main" id="{2F6EBF13-2F93-4C48-8CBC-3FEEFA76A4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00588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AutoShape 77" descr="© INSCALE GmbH, 26.05.2010&#10;http://www.presentationload.com/">
            <a:extLst>
              <a:ext uri="{FF2B5EF4-FFF2-40B4-BE49-F238E27FC236}">
                <a16:creationId xmlns:a16="http://schemas.microsoft.com/office/drawing/2014/main" id="{95441F2D-3D5A-4A14-BCE8-53BA44BCB7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50466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B06A1596-A24B-4214-B99B-B09EAA1566F9}"/>
              </a:ext>
            </a:extLst>
          </p:cNvPr>
          <p:cNvSpPr>
            <a:spLocks/>
          </p:cNvSpPr>
          <p:nvPr/>
        </p:nvSpPr>
        <p:spPr bwMode="auto">
          <a:xfrm>
            <a:off x="7359416" y="3709281"/>
            <a:ext cx="429273" cy="560725"/>
          </a:xfrm>
          <a:custGeom>
            <a:avLst/>
            <a:gdLst/>
            <a:ahLst/>
            <a:cxnLst>
              <a:cxn ang="0">
                <a:pos x="316" y="159"/>
              </a:cxn>
              <a:cxn ang="0">
                <a:pos x="316" y="159"/>
              </a:cxn>
              <a:cxn ang="0">
                <a:pos x="217" y="0"/>
              </a:cxn>
              <a:cxn ang="0">
                <a:pos x="0" y="0"/>
              </a:cxn>
              <a:cxn ang="0">
                <a:pos x="59" y="95"/>
              </a:cxn>
              <a:cxn ang="0">
                <a:pos x="59" y="95"/>
              </a:cxn>
              <a:cxn ang="0">
                <a:pos x="201" y="319"/>
              </a:cxn>
              <a:cxn ang="0">
                <a:pos x="59" y="546"/>
              </a:cxn>
              <a:cxn ang="0">
                <a:pos x="276" y="546"/>
              </a:cxn>
              <a:cxn ang="0">
                <a:pos x="418" y="319"/>
              </a:cxn>
              <a:cxn ang="0">
                <a:pos x="316" y="159"/>
              </a:cxn>
            </a:cxnLst>
            <a:rect l="0" t="0" r="r" b="b"/>
            <a:pathLst>
              <a:path w="418" h="546">
                <a:moveTo>
                  <a:pt x="316" y="159"/>
                </a:moveTo>
                <a:lnTo>
                  <a:pt x="316" y="159"/>
                </a:lnTo>
                <a:lnTo>
                  <a:pt x="217" y="0"/>
                </a:lnTo>
                <a:lnTo>
                  <a:pt x="0" y="0"/>
                </a:lnTo>
                <a:lnTo>
                  <a:pt x="59" y="95"/>
                </a:lnTo>
                <a:lnTo>
                  <a:pt x="59" y="95"/>
                </a:lnTo>
                <a:lnTo>
                  <a:pt x="201" y="319"/>
                </a:lnTo>
                <a:lnTo>
                  <a:pt x="59" y="546"/>
                </a:lnTo>
                <a:lnTo>
                  <a:pt x="276" y="546"/>
                </a:lnTo>
                <a:lnTo>
                  <a:pt x="418" y="319"/>
                </a:lnTo>
                <a:lnTo>
                  <a:pt x="316" y="15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de-DE" b="1" noProof="1">
              <a:solidFill>
                <a:srgbClr val="FFFFFF"/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AutoShape 78" descr="© INSCALE GmbH, 26.05.2010&#10;http://www.presentationload.com/">
            <a:extLst>
              <a:ext uri="{FF2B5EF4-FFF2-40B4-BE49-F238E27FC236}">
                <a16:creationId xmlns:a16="http://schemas.microsoft.com/office/drawing/2014/main" id="{828231B9-C827-4D9F-A994-548D61F9034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03247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AutoShape 79" descr="© INSCALE GmbH, 26.05.2010&#10;http://www.presentationload.com/">
            <a:extLst>
              <a:ext uri="{FF2B5EF4-FFF2-40B4-BE49-F238E27FC236}">
                <a16:creationId xmlns:a16="http://schemas.microsoft.com/office/drawing/2014/main" id="{E39974F5-6AD8-46D4-8A86-E39DEFF136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978186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AutoShape 80" descr="© INSCALE GmbH, 26.05.2010&#10;http://www.presentationload.com/">
            <a:extLst>
              <a:ext uri="{FF2B5EF4-FFF2-40B4-BE49-F238E27FC236}">
                <a16:creationId xmlns:a16="http://schemas.microsoft.com/office/drawing/2014/main" id="{201397E5-8263-4D95-8AE6-8E14799D0D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53125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AutoShape 81" descr="© INSCALE GmbH, 26.05.2010&#10;http://www.presentationload.com/">
            <a:extLst>
              <a:ext uri="{FF2B5EF4-FFF2-40B4-BE49-F238E27FC236}">
                <a16:creationId xmlns:a16="http://schemas.microsoft.com/office/drawing/2014/main" id="{0E08C2A6-1EE5-4199-9BA7-6F65E2D366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29673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AutoShape 83" descr="© INSCALE GmbH, 26.05.2010&#10;http://www.presentationload.com/">
            <a:extLst>
              <a:ext uri="{FF2B5EF4-FFF2-40B4-BE49-F238E27FC236}">
                <a16:creationId xmlns:a16="http://schemas.microsoft.com/office/drawing/2014/main" id="{7156779C-CC93-4AD4-A599-CABEA7CE2D8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79551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2AAC55EF-EFCA-4DAB-80DC-99E99BA17452}"/>
              </a:ext>
            </a:extLst>
          </p:cNvPr>
          <p:cNvSpPr>
            <a:spLocks/>
          </p:cNvSpPr>
          <p:nvPr/>
        </p:nvSpPr>
        <p:spPr bwMode="auto">
          <a:xfrm>
            <a:off x="9297928" y="3709281"/>
            <a:ext cx="429273" cy="560725"/>
          </a:xfrm>
          <a:custGeom>
            <a:avLst/>
            <a:gdLst/>
            <a:ahLst/>
            <a:cxnLst>
              <a:cxn ang="0">
                <a:pos x="316" y="159"/>
              </a:cxn>
              <a:cxn ang="0">
                <a:pos x="316" y="159"/>
              </a:cxn>
              <a:cxn ang="0">
                <a:pos x="217" y="0"/>
              </a:cxn>
              <a:cxn ang="0">
                <a:pos x="0" y="0"/>
              </a:cxn>
              <a:cxn ang="0">
                <a:pos x="59" y="95"/>
              </a:cxn>
              <a:cxn ang="0">
                <a:pos x="59" y="95"/>
              </a:cxn>
              <a:cxn ang="0">
                <a:pos x="201" y="319"/>
              </a:cxn>
              <a:cxn ang="0">
                <a:pos x="59" y="546"/>
              </a:cxn>
              <a:cxn ang="0">
                <a:pos x="276" y="546"/>
              </a:cxn>
              <a:cxn ang="0">
                <a:pos x="418" y="319"/>
              </a:cxn>
              <a:cxn ang="0">
                <a:pos x="316" y="159"/>
              </a:cxn>
            </a:cxnLst>
            <a:rect l="0" t="0" r="r" b="b"/>
            <a:pathLst>
              <a:path w="418" h="546">
                <a:moveTo>
                  <a:pt x="316" y="159"/>
                </a:moveTo>
                <a:lnTo>
                  <a:pt x="316" y="159"/>
                </a:lnTo>
                <a:lnTo>
                  <a:pt x="217" y="0"/>
                </a:lnTo>
                <a:lnTo>
                  <a:pt x="0" y="0"/>
                </a:lnTo>
                <a:lnTo>
                  <a:pt x="59" y="95"/>
                </a:lnTo>
                <a:lnTo>
                  <a:pt x="59" y="95"/>
                </a:lnTo>
                <a:lnTo>
                  <a:pt x="201" y="319"/>
                </a:lnTo>
                <a:lnTo>
                  <a:pt x="59" y="546"/>
                </a:lnTo>
                <a:lnTo>
                  <a:pt x="276" y="546"/>
                </a:lnTo>
                <a:lnTo>
                  <a:pt x="418" y="319"/>
                </a:lnTo>
                <a:lnTo>
                  <a:pt x="316" y="15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de-DE" b="1" noProof="1">
              <a:solidFill>
                <a:srgbClr val="FFFFFF"/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AutoShape 84" descr="© INSCALE GmbH, 26.05.2010&#10;http://www.presentationload.com/">
            <a:extLst>
              <a:ext uri="{FF2B5EF4-FFF2-40B4-BE49-F238E27FC236}">
                <a16:creationId xmlns:a16="http://schemas.microsoft.com/office/drawing/2014/main" id="{13194F36-C532-4648-B89E-931097B257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41759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AutoShape 85" descr="© INSCALE GmbH, 26.05.2010&#10;http://www.presentationload.com/">
            <a:extLst>
              <a:ext uri="{FF2B5EF4-FFF2-40B4-BE49-F238E27FC236}">
                <a16:creationId xmlns:a16="http://schemas.microsoft.com/office/drawing/2014/main" id="{20B697CA-2631-4913-A23E-D1349779405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18307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AutoShape 86" descr="© INSCALE GmbH, 26.05.2010&#10;http://www.presentationload.com/">
            <a:extLst>
              <a:ext uri="{FF2B5EF4-FFF2-40B4-BE49-F238E27FC236}">
                <a16:creationId xmlns:a16="http://schemas.microsoft.com/office/drawing/2014/main" id="{910629CE-B777-4F66-9DE7-2111AA69341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93246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AutoShape 87" descr="© INSCALE GmbH, 26.05.2010&#10;http://www.presentationload.com/">
            <a:extLst>
              <a:ext uri="{FF2B5EF4-FFF2-40B4-BE49-F238E27FC236}">
                <a16:creationId xmlns:a16="http://schemas.microsoft.com/office/drawing/2014/main" id="{0C7F3F11-1A41-43F0-9773-115A0C1904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469794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AutoShape 89" descr="© INSCALE GmbH, 26.05.2010&#10;http://www.presentationload.com/">
            <a:extLst>
              <a:ext uri="{FF2B5EF4-FFF2-40B4-BE49-F238E27FC236}">
                <a16:creationId xmlns:a16="http://schemas.microsoft.com/office/drawing/2014/main" id="{BE0FC19C-C7FA-421D-9F32-FEC4A35987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44733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Line 55" descr="© INSCALE GmbH, 26.05.2010&#10;http://www.presentationload.com/">
            <a:extLst>
              <a:ext uri="{FF2B5EF4-FFF2-40B4-BE49-F238E27FC236}">
                <a16:creationId xmlns:a16="http://schemas.microsoft.com/office/drawing/2014/main" id="{CE3CC503-F61C-4952-A7CE-6E701CD45373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1433612" y="1917312"/>
            <a:ext cx="0" cy="1943101"/>
          </a:xfrm>
          <a:prstGeom prst="line">
            <a:avLst/>
          </a:prstGeom>
          <a:noFill/>
          <a:ln w="19050">
            <a:solidFill>
              <a:srgbClr val="B2B2B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GB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75584E23-B8E7-4BB9-8639-E93C830096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33612" y="1917314"/>
            <a:ext cx="20701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0" rIns="720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noProof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ROLLFIX</a:t>
            </a:r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E08DD359-9267-464F-AF40-1598B428933B}"/>
              </a:ext>
            </a:extLst>
          </p:cNvPr>
          <p:cNvSpPr>
            <a:spLocks/>
          </p:cNvSpPr>
          <p:nvPr/>
        </p:nvSpPr>
        <p:spPr bwMode="auto">
          <a:xfrm>
            <a:off x="1273817" y="3709280"/>
            <a:ext cx="429273" cy="560725"/>
          </a:xfrm>
          <a:custGeom>
            <a:avLst/>
            <a:gdLst/>
            <a:ahLst/>
            <a:cxnLst>
              <a:cxn ang="0">
                <a:pos x="316" y="159"/>
              </a:cxn>
              <a:cxn ang="0">
                <a:pos x="316" y="159"/>
              </a:cxn>
              <a:cxn ang="0">
                <a:pos x="217" y="0"/>
              </a:cxn>
              <a:cxn ang="0">
                <a:pos x="0" y="0"/>
              </a:cxn>
              <a:cxn ang="0">
                <a:pos x="59" y="95"/>
              </a:cxn>
              <a:cxn ang="0">
                <a:pos x="59" y="95"/>
              </a:cxn>
              <a:cxn ang="0">
                <a:pos x="201" y="319"/>
              </a:cxn>
              <a:cxn ang="0">
                <a:pos x="59" y="546"/>
              </a:cxn>
              <a:cxn ang="0">
                <a:pos x="276" y="546"/>
              </a:cxn>
              <a:cxn ang="0">
                <a:pos x="418" y="319"/>
              </a:cxn>
              <a:cxn ang="0">
                <a:pos x="316" y="159"/>
              </a:cxn>
            </a:cxnLst>
            <a:rect l="0" t="0" r="r" b="b"/>
            <a:pathLst>
              <a:path w="418" h="546">
                <a:moveTo>
                  <a:pt x="316" y="159"/>
                </a:moveTo>
                <a:lnTo>
                  <a:pt x="316" y="159"/>
                </a:lnTo>
                <a:lnTo>
                  <a:pt x="217" y="0"/>
                </a:lnTo>
                <a:lnTo>
                  <a:pt x="0" y="0"/>
                </a:lnTo>
                <a:lnTo>
                  <a:pt x="59" y="95"/>
                </a:lnTo>
                <a:lnTo>
                  <a:pt x="59" y="95"/>
                </a:lnTo>
                <a:lnTo>
                  <a:pt x="201" y="319"/>
                </a:lnTo>
                <a:lnTo>
                  <a:pt x="59" y="546"/>
                </a:lnTo>
                <a:lnTo>
                  <a:pt x="276" y="546"/>
                </a:lnTo>
                <a:lnTo>
                  <a:pt x="418" y="319"/>
                </a:lnTo>
                <a:lnTo>
                  <a:pt x="316" y="159"/>
                </a:lnTo>
                <a:close/>
              </a:path>
            </a:pathLst>
          </a:custGeom>
          <a:solidFill>
            <a:schemeClr val="accent2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de-DE" b="1" noProof="1">
              <a:solidFill>
                <a:srgbClr val="FFFFFF"/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12">
            <a:extLst>
              <a:ext uri="{FF2B5EF4-FFF2-40B4-BE49-F238E27FC236}">
                <a16:creationId xmlns:a16="http://schemas.microsoft.com/office/drawing/2014/main" id="{044A9904-B5B1-45C9-A6AD-02E9D2DF8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710" y="2644578"/>
            <a:ext cx="1291926" cy="92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3">
            <a:extLst>
              <a:ext uri="{FF2B5EF4-FFF2-40B4-BE49-F238E27FC236}">
                <a16:creationId xmlns:a16="http://schemas.microsoft.com/office/drawing/2014/main" id="{AC8CE38D-130F-491B-A440-EC1A4D9D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152" y="2644578"/>
            <a:ext cx="1260000" cy="9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5B7D3A13-3295-4236-B61C-D407390E8B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7448" y="4334991"/>
            <a:ext cx="69443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0" r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1954</a:t>
            </a:r>
          </a:p>
        </p:txBody>
      </p:sp>
      <p:sp>
        <p:nvSpPr>
          <p:cNvPr id="57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FF774938-C93F-477C-A7D2-3C43E96FF43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61440" y="4340231"/>
            <a:ext cx="12667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0" r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1967</a:t>
            </a:r>
          </a:p>
        </p:txBody>
      </p:sp>
      <p:sp>
        <p:nvSpPr>
          <p:cNvPr id="58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96B81B60-0689-4DAF-8B82-BE79E77DE6D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11616" y="4340231"/>
            <a:ext cx="12667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0" r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1981</a:t>
            </a:r>
          </a:p>
        </p:txBody>
      </p:sp>
      <p:sp>
        <p:nvSpPr>
          <p:cNvPr id="59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B7E6336E-4B48-4E8F-B9D8-6FB36484F73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941242" y="4340231"/>
            <a:ext cx="12667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0" r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1987</a:t>
            </a:r>
          </a:p>
        </p:txBody>
      </p:sp>
      <p:sp>
        <p:nvSpPr>
          <p:cNvPr id="6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DC959DA7-A1B8-492E-AC3F-FD6CBAAE533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716569" y="4340231"/>
            <a:ext cx="158149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0" rIns="72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2003</a:t>
            </a:r>
          </a:p>
        </p:txBody>
      </p:sp>
      <p:pic>
        <p:nvPicPr>
          <p:cNvPr id="61" name="Picture 20">
            <a:extLst>
              <a:ext uri="{FF2B5EF4-FFF2-40B4-BE49-F238E27FC236}">
                <a16:creationId xmlns:a16="http://schemas.microsoft.com/office/drawing/2014/main" id="{B43167DC-3268-4D00-82EA-42BAE3A6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145" y="2666996"/>
            <a:ext cx="1258887" cy="9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hteck 61">
            <a:extLst>
              <a:ext uri="{FF2B5EF4-FFF2-40B4-BE49-F238E27FC236}">
                <a16:creationId xmlns:a16="http://schemas.microsoft.com/office/drawing/2014/main" id="{BA8A3072-D599-4925-9D16-CA2D15589D46}"/>
              </a:ext>
            </a:extLst>
          </p:cNvPr>
          <p:cNvSpPr/>
          <p:nvPr/>
        </p:nvSpPr>
        <p:spPr>
          <a:xfrm>
            <a:off x="7644312" y="2640229"/>
            <a:ext cx="1260000" cy="90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Grafik 5">
            <a:extLst>
              <a:ext uri="{FF2B5EF4-FFF2-40B4-BE49-F238E27FC236}">
                <a16:creationId xmlns:a16="http://schemas.microsoft.com/office/drawing/2014/main" id="{7AA466CA-191F-487B-B645-815B9946D2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958" y="2801992"/>
            <a:ext cx="1224000" cy="65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BD8E6E3E-BA0F-4D3F-B30E-24C90E9829E4}"/>
              </a:ext>
            </a:extLst>
          </p:cNvPr>
          <p:cNvSpPr txBox="1"/>
          <p:nvPr/>
        </p:nvSpPr>
        <p:spPr>
          <a:xfrm>
            <a:off x="1055440" y="1526298"/>
            <a:ext cx="1995956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ED1C24"/>
              </a:buClr>
            </a:pPr>
            <a:r>
              <a:rPr lang="de-DE" sz="14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Then…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9551A872-2C6B-4CF8-AF2C-35DA35C254F1}"/>
              </a:ext>
            </a:extLst>
          </p:cNvPr>
          <p:cNvSpPr txBox="1"/>
          <p:nvPr/>
        </p:nvSpPr>
        <p:spPr>
          <a:xfrm>
            <a:off x="1055440" y="4763035"/>
            <a:ext cx="1995956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ED1C24"/>
              </a:buClr>
            </a:pPr>
            <a:r>
              <a:rPr lang="de-DE" sz="14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and </a:t>
            </a:r>
            <a:r>
              <a:rPr lang="de-DE" sz="1400" b="1" err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</a:t>
            </a:r>
            <a:endParaRPr lang="de-DE" sz="14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7B332A17-8C21-461A-92BA-CD6120D48C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4744" y="5076155"/>
            <a:ext cx="1638000" cy="1101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FC011EC-4403-47FE-8A20-57C5AE54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"/>
          <a:stretch/>
        </p:blipFill>
        <p:spPr>
          <a:xfrm>
            <a:off x="4530092" y="5076155"/>
            <a:ext cx="1638000" cy="110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17" descr="F:\Croissant.jpg">
            <a:extLst>
              <a:ext uri="{FF2B5EF4-FFF2-40B4-BE49-F238E27FC236}">
                <a16:creationId xmlns:a16="http://schemas.microsoft.com/office/drawing/2014/main" id="{984C4FD3-20D1-4ECB-93A2-7E5C5C1B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2068" y="5076155"/>
            <a:ext cx="1638000" cy="110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271E6112-2E94-4749-9BEA-03E813F4C40C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418" y="5076155"/>
            <a:ext cx="1638000" cy="1101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4F157AA3-67AA-4BB3-8152-6A7F808C19FB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"/>
          <a:stretch/>
        </p:blipFill>
        <p:spPr>
          <a:xfrm>
            <a:off x="2792766" y="5076155"/>
            <a:ext cx="1638000" cy="110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836E23A3-A0BD-4B21-9B84-CFD5C15E69A4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612" y="2644578"/>
            <a:ext cx="1260000" cy="9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AutoShape 89" descr="© INSCALE GmbH, 26.05.2010&#10;http://www.presentationload.com/">
            <a:extLst>
              <a:ext uri="{FF2B5EF4-FFF2-40B4-BE49-F238E27FC236}">
                <a16:creationId xmlns:a16="http://schemas.microsoft.com/office/drawing/2014/main" id="{6F9D2B2F-42D9-4314-9916-CDA54E8755C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5440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AutoShape 65" descr="© INSCALE GmbH, 26.05.2010&#10;http://www.presentationload.com/">
            <a:extLst>
              <a:ext uri="{FF2B5EF4-FFF2-40B4-BE49-F238E27FC236}">
                <a16:creationId xmlns:a16="http://schemas.microsoft.com/office/drawing/2014/main" id="{25909694-5AAC-4C53-A830-8503BF8EEF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78544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AutoShape 68" descr="© INSCALE GmbH, 26.05.2010&#10;http://www.presentationload.com/">
            <a:extLst>
              <a:ext uri="{FF2B5EF4-FFF2-40B4-BE49-F238E27FC236}">
                <a16:creationId xmlns:a16="http://schemas.microsoft.com/office/drawing/2014/main" id="{A82F48AD-86E6-4402-8A02-2911255FC1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16554" y="3800843"/>
            <a:ext cx="361990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AutoShape 75" descr="© INSCALE GmbH, 26.05.2010&#10;http://www.presentationload.com/">
            <a:extLst>
              <a:ext uri="{FF2B5EF4-FFF2-40B4-BE49-F238E27FC236}">
                <a16:creationId xmlns:a16="http://schemas.microsoft.com/office/drawing/2014/main" id="{39F47DF9-C2F2-41AD-96B1-AAB55463658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75527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6" name="AutoShape 81" descr="© INSCALE GmbH, 26.05.2010&#10;http://www.presentationload.com/">
            <a:extLst>
              <a:ext uri="{FF2B5EF4-FFF2-40B4-BE49-F238E27FC236}">
                <a16:creationId xmlns:a16="http://schemas.microsoft.com/office/drawing/2014/main" id="{8D2750A7-5508-4722-ACA5-916DB16A40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04612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AutoShape 89" descr="© INSCALE GmbH, 26.05.2010&#10;http://www.presentationload.com/">
            <a:extLst>
              <a:ext uri="{FF2B5EF4-FFF2-40B4-BE49-F238E27FC236}">
                <a16:creationId xmlns:a16="http://schemas.microsoft.com/office/drawing/2014/main" id="{1FDE0D81-4DAD-4EB9-A980-9B5E753352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019687" y="3800843"/>
            <a:ext cx="360381" cy="458826"/>
          </a:xfrm>
          <a:prstGeom prst="chevron">
            <a:avLst>
              <a:gd name="adj" fmla="val 39616"/>
            </a:avLst>
          </a:prstGeom>
          <a:gradFill>
            <a:gsLst>
              <a:gs pos="0">
                <a:srgbClr val="FFFFFF"/>
              </a:gs>
              <a:gs pos="100000">
                <a:srgbClr val="D7D7D7"/>
              </a:gs>
            </a:gsLst>
            <a:lin ang="5400000" scaled="0"/>
          </a:gradFill>
          <a:ln w="12700">
            <a:solidFill>
              <a:srgbClr val="C0C0C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txBody>
          <a:bodyPr lIns="72000" tIns="0" rIns="0" bIns="0" anchor="ctr" anchorCtr="0"/>
          <a:lstStyle/>
          <a:p>
            <a:pPr marL="88900" indent="-88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80000"/>
              <a:tabLst>
                <a:tab pos="361950" algn="r"/>
                <a:tab pos="1076325" algn="r"/>
                <a:tab pos="1790700" algn="r"/>
                <a:tab pos="2514600" algn="r"/>
                <a:tab pos="3228975" algn="r"/>
                <a:tab pos="3943350" algn="r"/>
                <a:tab pos="4667250" algn="r"/>
                <a:tab pos="5381625" algn="r"/>
                <a:tab pos="6096000" algn="r"/>
                <a:tab pos="6819900" algn="r"/>
                <a:tab pos="7534275" algn="r"/>
              </a:tabLst>
            </a:pPr>
            <a:endParaRPr lang="en-GB" b="1" noProof="1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635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" name="Grafik 79" descr="Ein Bild, das drinnen, blau enthält.&#10;&#10;Automatisch generierte Beschreibung">
            <a:extLst>
              <a:ext uri="{FF2B5EF4-FFF2-40B4-BE49-F238E27FC236}">
                <a16:creationId xmlns:a16="http://schemas.microsoft.com/office/drawing/2014/main" id="{EE6C7D41-30DB-4184-A989-E08FB2552B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4" y="5076155"/>
            <a:ext cx="1638000" cy="110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44032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/>
            </a:br>
            <a:r>
              <a:rPr lang="en-GB"/>
              <a:t>Even more flexibility on our IMPRESSA bread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16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Decoration</a:t>
            </a:r>
            <a:r>
              <a:rPr lang="de-DE"/>
              <a:t> Unit PDU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ADACA8B-0235-4945-91AF-11F92D1F280C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B1B739DE-E1EE-426F-9248-5353DD2BA2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High-quality products by gentle dough sheet production and processing very soft doughs with a high dough yield</a:t>
              </a:r>
              <a:endParaRPr lang="de-DE" sz="1200"/>
            </a:p>
          </p:txBody>
        </p:sp>
        <p:sp>
          <p:nvSpPr>
            <p:cNvPr id="11" name="Gleichschenkliges Dreieck 10">
              <a:extLst>
                <a:ext uri="{FF2B5EF4-FFF2-40B4-BE49-F238E27FC236}">
                  <a16:creationId xmlns:a16="http://schemas.microsoft.com/office/drawing/2014/main" id="{C266B668-E008-47C4-BE4D-CDBA9AA790E9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4B0488D-DA57-4F94-B8AC-7FEB870858C6}"/>
              </a:ext>
            </a:extLst>
          </p:cNvPr>
          <p:cNvGrpSpPr/>
          <p:nvPr/>
        </p:nvGrpSpPr>
        <p:grpSpPr>
          <a:xfrm>
            <a:off x="5311337" y="3436971"/>
            <a:ext cx="5787515" cy="564751"/>
            <a:chOff x="2308018" y="1562808"/>
            <a:chExt cx="5920706" cy="414001"/>
          </a:xfrm>
        </p:grpSpPr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61E165C2-962D-44B0-8080-ED11ACD80C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Maximum flexibility regarding product shape and weight</a:t>
              </a:r>
              <a:endParaRPr lang="de-DE" sz="1200"/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44C2ECC1-C6C2-4C75-8A78-036E6AA78135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782AA0B-E923-4D00-B547-57BEDB208932}"/>
              </a:ext>
            </a:extLst>
          </p:cNvPr>
          <p:cNvGrpSpPr/>
          <p:nvPr/>
        </p:nvGrpSpPr>
        <p:grpSpPr>
          <a:xfrm>
            <a:off x="5311337" y="4300774"/>
            <a:ext cx="5787515" cy="564751"/>
            <a:chOff x="2308018" y="1562808"/>
            <a:chExt cx="5920706" cy="414001"/>
          </a:xfrm>
        </p:grpSpPr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FA6AFA33-4C21-49E8-B6A7-B299B70D4A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Little floor space required as the dough pieces do not require intermediate relaxation</a:t>
              </a:r>
              <a:endParaRPr lang="de-DE" sz="1200"/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56E9612C-9F26-4065-AFBF-0CDBE3905DAE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36FA115-D1E2-498A-8590-FDA38A190D3E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F259388E-09D8-4577-A443-0C0DAFA1190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High performance (up to 60 cycles /min)</a:t>
              </a:r>
              <a:endParaRPr lang="de-DE" sz="1200"/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8333A367-009B-43B1-B6DF-2F8791B25AFE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C7A2697-9291-460D-A028-0CA90834C67E}"/>
              </a:ext>
            </a:extLst>
          </p:cNvPr>
          <p:cNvGrpSpPr/>
          <p:nvPr/>
        </p:nvGrpSpPr>
        <p:grpSpPr>
          <a:xfrm>
            <a:off x="5311337" y="2573168"/>
            <a:ext cx="5787515" cy="564751"/>
            <a:chOff x="2308018" y="1562808"/>
            <a:chExt cx="5920706" cy="414001"/>
          </a:xfrm>
        </p:grpSpPr>
        <p:sp>
          <p:nvSpPr>
            <p:cNvPr id="22" name="Titel 1">
              <a:extLst>
                <a:ext uri="{FF2B5EF4-FFF2-40B4-BE49-F238E27FC236}">
                  <a16:creationId xmlns:a16="http://schemas.microsoft.com/office/drawing/2014/main" id="{F201D08F-BAF9-400B-A7FC-56B7B83161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Very precise operation thanks to a camera system, so that the decor is applied exactly in the </a:t>
              </a:r>
              <a:r>
                <a:rPr lang="en-US" sz="1200" err="1"/>
                <a:t>centre</a:t>
              </a:r>
              <a:r>
                <a:rPr lang="en-US" sz="1200"/>
                <a:t> of the product</a:t>
              </a:r>
              <a:endParaRPr lang="de-DE" sz="1200"/>
            </a:p>
          </p:txBody>
        </p:sp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1B78A3CA-62DB-45D7-930C-AAF3922E15A7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24" name="Grafik 23" descr="Ein Bild, das drinnen, blau enthält.&#10;&#10;Automatisch generierte Beschreibung">
            <a:extLst>
              <a:ext uri="{FF2B5EF4-FFF2-40B4-BE49-F238E27FC236}">
                <a16:creationId xmlns:a16="http://schemas.microsoft.com/office/drawing/2014/main" id="{27B27207-4A38-468E-BA9E-FF80F3407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7F5BAC9-5F50-4705-AF12-28C00B6BD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0"/>
          <a:stretch/>
        </p:blipFill>
        <p:spPr>
          <a:xfrm>
            <a:off x="1014233" y="1709366"/>
            <a:ext cx="3960000" cy="26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fik 2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828982B6-6FE1-4D9F-A1B0-8FE162A4D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45965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The Soft Dough Sheeter was </a:t>
            </a:r>
            <a:r>
              <a:rPr lang="en-US">
                <a:latin typeface="Verdana"/>
                <a:cs typeface="Verdana"/>
              </a:rPr>
              <a:t>specially developed for </a:t>
            </a:r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processing very soft doughs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17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Soft </a:t>
            </a:r>
            <a:r>
              <a:rPr lang="de-DE" err="1"/>
              <a:t>Dough</a:t>
            </a:r>
            <a:r>
              <a:rPr lang="de-DE"/>
              <a:t> </a:t>
            </a:r>
            <a:r>
              <a:rPr lang="de-DE" err="1"/>
              <a:t>Sheeter</a:t>
            </a:r>
            <a:r>
              <a:rPr lang="de-DE"/>
              <a:t> SDS</a:t>
            </a:r>
          </a:p>
        </p:txBody>
      </p:sp>
      <p:pic>
        <p:nvPicPr>
          <p:cNvPr id="19" name="Grafik 18" descr="Ein Bild, das drinnen, Haushaltsgerät enthält.&#10;&#10;Automatisch generierte Beschreibung">
            <a:extLst>
              <a:ext uri="{FF2B5EF4-FFF2-40B4-BE49-F238E27FC236}">
                <a16:creationId xmlns:a16="http://schemas.microsoft.com/office/drawing/2014/main" id="{E459E813-3822-43CF-9D52-58A4A5FD4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9" r="10813"/>
          <a:stretch/>
        </p:blipFill>
        <p:spPr>
          <a:xfrm>
            <a:off x="1014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53AF49-68CD-486F-B344-95939702E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636"/>
          <a:stretch/>
        </p:blipFill>
        <p:spPr>
          <a:xfrm>
            <a:off x="3030489" y="4437143"/>
            <a:ext cx="1943744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2315249-750F-4482-936D-86A834276C81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7210C7FA-4F42-4727-8849-C59C899838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Gentle forming of soft doughs with a dough yield of 165–190</a:t>
              </a:r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812062B5-747C-4B7D-8C58-6C54A9D34ED2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AC21022-5137-4089-9915-1A68340AD69F}"/>
              </a:ext>
            </a:extLst>
          </p:cNvPr>
          <p:cNvGrpSpPr/>
          <p:nvPr/>
        </p:nvGrpSpPr>
        <p:grpSpPr>
          <a:xfrm>
            <a:off x="5311337" y="3436971"/>
            <a:ext cx="5787515" cy="564751"/>
            <a:chOff x="2308018" y="1562808"/>
            <a:chExt cx="5920706" cy="414001"/>
          </a:xfrm>
        </p:grpSpPr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24873D41-8E68-4037-BD48-8F6CB5D57A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Foldable belts in order to bring flour onto the overleaf dough sheet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50B52545-5170-4335-BC21-74B0B6FBF069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1E5A798-51A5-4B1D-BC47-E53B8B07BF06}"/>
              </a:ext>
            </a:extLst>
          </p:cNvPr>
          <p:cNvGrpSpPr/>
          <p:nvPr/>
        </p:nvGrpSpPr>
        <p:grpSpPr>
          <a:xfrm>
            <a:off x="5311337" y="4300774"/>
            <a:ext cx="5787515" cy="564751"/>
            <a:chOff x="2308018" y="1562808"/>
            <a:chExt cx="5920706" cy="414001"/>
          </a:xfrm>
        </p:grpSpPr>
        <p:sp>
          <p:nvSpPr>
            <p:cNvPr id="30" name="Titel 1">
              <a:extLst>
                <a:ext uri="{FF2B5EF4-FFF2-40B4-BE49-F238E27FC236}">
                  <a16:creationId xmlns:a16="http://schemas.microsoft.com/office/drawing/2014/main" id="{86A28E6F-D1FD-46C0-9ED1-8D8BE22908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No hopper, the dough is transported with conveyor belts (only small amounts of oil necessary)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BD11D152-4891-49CB-B294-A2877B7D55F2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00FF8BD-4B70-4B5A-A528-0562D1ED6682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33" name="Titel 1">
              <a:extLst>
                <a:ext uri="{FF2B5EF4-FFF2-40B4-BE49-F238E27FC236}">
                  <a16:creationId xmlns:a16="http://schemas.microsoft.com/office/drawing/2014/main" id="{0891B92D-4559-4F00-9A98-6BEC8880BD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Low drop heights due to horizontal retracting belt</a:t>
              </a:r>
            </a:p>
          </p:txBody>
        </p:sp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D2461F22-1725-4DF1-BC08-D15530A3D42B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8CC9665-8F8A-44A2-941A-359DAF79C185}"/>
              </a:ext>
            </a:extLst>
          </p:cNvPr>
          <p:cNvGrpSpPr/>
          <p:nvPr/>
        </p:nvGrpSpPr>
        <p:grpSpPr>
          <a:xfrm>
            <a:off x="5311337" y="2573168"/>
            <a:ext cx="5787515" cy="564751"/>
            <a:chOff x="2308018" y="1562808"/>
            <a:chExt cx="5920706" cy="414001"/>
          </a:xfrm>
        </p:grpSpPr>
        <p:sp>
          <p:nvSpPr>
            <p:cNvPr id="36" name="Titel 1">
              <a:extLst>
                <a:ext uri="{FF2B5EF4-FFF2-40B4-BE49-F238E27FC236}">
                  <a16:creationId xmlns:a16="http://schemas.microsoft.com/office/drawing/2014/main" id="{442B5B0E-4AE9-4815-8C5B-64461AA585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Homogeneous dough sheet by constant level over the star rollers</a:t>
              </a:r>
            </a:p>
          </p:txBody>
        </p:sp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ADC562E2-B1FF-483F-97A7-2D62B259FA83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41" name="Grafik 40" descr="Ein Bild, das Spielzeug, Fräse enthält.&#10;&#10;Automatisch generierte Beschreibung">
            <a:extLst>
              <a:ext uri="{FF2B5EF4-FFF2-40B4-BE49-F238E27FC236}">
                <a16:creationId xmlns:a16="http://schemas.microsoft.com/office/drawing/2014/main" id="{98F09271-E37B-4360-B291-1E1E99C48B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48"/>
          <a:stretch/>
        </p:blipFill>
        <p:spPr>
          <a:xfrm>
            <a:off x="1014233" y="1709366"/>
            <a:ext cx="3960000" cy="2663999"/>
          </a:xfrm>
          <a:prstGeom prst="rect">
            <a:avLst/>
          </a:prstGeom>
          <a:ln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573875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The CCT punches and turns in one step for maximum accuracy of shape, position and weight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18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Croissant Cutting and </a:t>
            </a:r>
            <a:r>
              <a:rPr lang="de-DE" err="1"/>
              <a:t>Turning</a:t>
            </a:r>
            <a:r>
              <a:rPr lang="de-DE"/>
              <a:t> (CCT)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235CF0-3725-43FC-ADD1-A078A7737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"/>
          <a:stretch/>
        </p:blipFill>
        <p:spPr>
          <a:xfrm>
            <a:off x="1014233" y="1709366"/>
            <a:ext cx="3960000" cy="26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7B2418-4721-4294-8303-74A7B836D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C6B87C-805F-492A-A79B-F1049BAE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11"/>
          <a:stretch/>
        </p:blipFill>
        <p:spPr>
          <a:xfrm>
            <a:off x="3030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178C385-3F48-495D-B283-AA1326121119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15" name="Titel 1">
              <a:extLst>
                <a:ext uri="{FF2B5EF4-FFF2-40B4-BE49-F238E27FC236}">
                  <a16:creationId xmlns:a16="http://schemas.microsoft.com/office/drawing/2014/main" id="{ED94E06E-8F75-4B84-A04F-C476A7FFD2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High capacity of up to 150 strokes per minute</a:t>
              </a:r>
            </a:p>
          </p:txBody>
        </p:sp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5652DB97-3A8A-4D00-B4E3-8D592DB79555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8206A35-B6E7-4FAB-897A-FD97B285BB84}"/>
              </a:ext>
            </a:extLst>
          </p:cNvPr>
          <p:cNvGrpSpPr/>
          <p:nvPr/>
        </p:nvGrpSpPr>
        <p:grpSpPr>
          <a:xfrm>
            <a:off x="5311337" y="3436971"/>
            <a:ext cx="5787515" cy="564751"/>
            <a:chOff x="2308018" y="1562808"/>
            <a:chExt cx="5920706" cy="414001"/>
          </a:xfrm>
        </p:grpSpPr>
        <p:sp>
          <p:nvSpPr>
            <p:cNvPr id="18" name="Titel 1">
              <a:extLst>
                <a:ext uri="{FF2B5EF4-FFF2-40B4-BE49-F238E27FC236}">
                  <a16:creationId xmlns:a16="http://schemas.microsoft.com/office/drawing/2014/main" id="{C752CD24-2A80-4657-B694-9F7B7B504D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Precise cutting thanks to an innovative, patented knife design</a:t>
              </a:r>
              <a:endParaRPr lang="de-DE" sz="1200"/>
            </a:p>
          </p:txBody>
        </p:sp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C89685EA-83D1-4A0D-A50D-A32D65F3D68E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76A4956-73D1-4094-AAFE-3007AF97C4F1}"/>
              </a:ext>
            </a:extLst>
          </p:cNvPr>
          <p:cNvGrpSpPr/>
          <p:nvPr/>
        </p:nvGrpSpPr>
        <p:grpSpPr>
          <a:xfrm>
            <a:off x="5311337" y="4300774"/>
            <a:ext cx="5787515" cy="564751"/>
            <a:chOff x="2308018" y="1562808"/>
            <a:chExt cx="5920706" cy="414001"/>
          </a:xfrm>
        </p:grpSpPr>
        <p:sp>
          <p:nvSpPr>
            <p:cNvPr id="21" name="Titel 1">
              <a:extLst>
                <a:ext uri="{FF2B5EF4-FFF2-40B4-BE49-F238E27FC236}">
                  <a16:creationId xmlns:a16="http://schemas.microsoft.com/office/drawing/2014/main" id="{30BBEE42-55CB-4149-A308-47F7F48F1A7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Quick product changes without special assembly tools and Greatest flexibility for different product sizes</a:t>
              </a:r>
              <a:endParaRPr lang="de-DE" sz="1200"/>
            </a:p>
          </p:txBody>
        </p:sp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B71BBBCA-1D3B-43C4-8EFB-E2FB43C616EC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BFE8E38-45D2-4986-B6A4-7A76815FE35C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860D3A51-9B5D-44A2-B9BA-F74CE67C265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Quick and easy cleaning thanks to easy access to the dough zone</a:t>
              </a:r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F326B316-4ADF-4AE8-B003-5D0F32B2E6D6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CCC61F4-254F-4C65-94EB-D5F1F39975CB}"/>
              </a:ext>
            </a:extLst>
          </p:cNvPr>
          <p:cNvGrpSpPr/>
          <p:nvPr/>
        </p:nvGrpSpPr>
        <p:grpSpPr>
          <a:xfrm>
            <a:off x="5311337" y="2573168"/>
            <a:ext cx="5787515" cy="564751"/>
            <a:chOff x="2308018" y="1562808"/>
            <a:chExt cx="5920706" cy="414001"/>
          </a:xfrm>
        </p:grpSpPr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F78796D1-A244-4EFE-86A8-36AA45AD0B7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Punching and turning in one step for maximum accuracy of shape, position and weight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1CF19501-19D8-4E7E-B14D-895C19125AE7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56533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1DA091-F03C-4247-8EDA-ED51DC60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47104944-135A-4793-96F2-B56647F39137}"/>
              </a:ext>
            </a:extLst>
          </p:cNvPr>
          <p:cNvSpPr/>
          <p:nvPr/>
        </p:nvSpPr>
        <p:spPr>
          <a:xfrm>
            <a:off x="2221213" y="1428090"/>
            <a:ext cx="7747453" cy="2164812"/>
          </a:xfrm>
          <a:prstGeom prst="triangle">
            <a:avLst>
              <a:gd name="adj" fmla="val 5035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39CC98-6C28-4917-B425-EC200E9D5E08}"/>
              </a:ext>
            </a:extLst>
          </p:cNvPr>
          <p:cNvSpPr txBox="1"/>
          <p:nvPr/>
        </p:nvSpPr>
        <p:spPr>
          <a:xfrm>
            <a:off x="5416575" y="5895361"/>
            <a:ext cx="151216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002F4F-FCC3-4668-A53C-0A459275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390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3824D2-17D7-4638-89A1-FF7A9515B216}"/>
              </a:ext>
            </a:extLst>
          </p:cNvPr>
          <p:cNvSpPr txBox="1"/>
          <p:nvPr/>
        </p:nvSpPr>
        <p:spPr>
          <a:xfrm>
            <a:off x="7793815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Passion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AC094-A50D-4D0C-B890-27FA85B2CD0D}"/>
              </a:ext>
            </a:extLst>
          </p:cNvPr>
          <p:cNvSpPr/>
          <p:nvPr/>
        </p:nvSpPr>
        <p:spPr>
          <a:xfrm>
            <a:off x="2158635" y="2198995"/>
            <a:ext cx="7810031" cy="142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A4996-4B17-42FC-B431-723FD08A4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1435532"/>
            <a:ext cx="7619956" cy="2149200"/>
          </a:xfrm>
          <a:prstGeom prst="triangle">
            <a:avLst>
              <a:gd name="adj" fmla="val 49690"/>
            </a:avLst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ED113A-D18C-47F5-A169-4D80CCA0D15B}"/>
              </a:ext>
            </a:extLst>
          </p:cNvPr>
          <p:cNvSpPr txBox="1"/>
          <p:nvPr/>
        </p:nvSpPr>
        <p:spPr>
          <a:xfrm>
            <a:off x="2859846" y="3306842"/>
            <a:ext cx="2922602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FRITSCH at a glance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B37AB5-A728-4735-A6C0-107FA0C2E28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4869983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02B322E-0A54-4188-A70E-1C0295B1BD33}"/>
              </a:ext>
            </a:extLst>
          </p:cNvPr>
          <p:cNvSpPr txBox="1"/>
          <p:nvPr/>
        </p:nvSpPr>
        <p:spPr>
          <a:xfrm>
            <a:off x="5249584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ABE74D9-C4A8-43E6-A821-3B5A2B8080B0}"/>
              </a:ext>
            </a:extLst>
          </p:cNvPr>
          <p:cNvSpPr txBox="1"/>
          <p:nvPr/>
        </p:nvSpPr>
        <p:spPr>
          <a:xfrm>
            <a:off x="2651509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Competence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9203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Bending croissants automatically and precisely to specification –</a:t>
            </a:r>
            <a:r>
              <a:rPr lang="en-US" sz="2000" b="1" i="0">
                <a:solidFill>
                  <a:srgbClr val="6C7474"/>
                </a:solidFill>
                <a:latin typeface="Verdana"/>
                <a:cs typeface="Verdana"/>
              </a:rPr>
              <a:t> </a:t>
            </a:r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only on the FRITSCH CBS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19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Bending Robot CBS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ADD892-73D5-4189-A42A-A35F4402D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233" y="1709366"/>
            <a:ext cx="3960000" cy="26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blau, drinnen, festlegen, mehrere enthält.&#10;&#10;Automatisch generierte Beschreibung">
            <a:extLst>
              <a:ext uri="{FF2B5EF4-FFF2-40B4-BE49-F238E27FC236}">
                <a16:creationId xmlns:a16="http://schemas.microsoft.com/office/drawing/2014/main" id="{1B0E772E-9924-45E2-A97F-3E78DAD2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1C4776-F568-4888-909A-B8CA783F8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61" r="3889"/>
          <a:stretch/>
        </p:blipFill>
        <p:spPr bwMode="auto">
          <a:xfrm>
            <a:off x="1014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7362290-649C-4DAD-BE4C-481B7840771D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14" name="Titel 1">
              <a:extLst>
                <a:ext uri="{FF2B5EF4-FFF2-40B4-BE49-F238E27FC236}">
                  <a16:creationId xmlns:a16="http://schemas.microsoft.com/office/drawing/2014/main" id="{895172C2-9996-40AD-A15E-3A1487D8DB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Precise bending exactly to specification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ACB5D3F3-D60D-45E6-80E1-FCB5B178C0C8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FB5193-6EFC-4B9F-A319-8A0820275912}"/>
              </a:ext>
            </a:extLst>
          </p:cNvPr>
          <p:cNvGrpSpPr/>
          <p:nvPr/>
        </p:nvGrpSpPr>
        <p:grpSpPr>
          <a:xfrm>
            <a:off x="5311337" y="2861103"/>
            <a:ext cx="5787515" cy="564751"/>
            <a:chOff x="2308018" y="1562808"/>
            <a:chExt cx="5920706" cy="414001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77A178FF-458C-4EDE-8E4B-64722C3FE3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Croissants captured by visualization system</a:t>
              </a:r>
            </a:p>
          </p:txBody>
        </p: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1490C4C8-4B65-4604-A976-3E4E3AD35E5D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5F8D52E-FE74-41F7-B8AE-315BFF21794F}"/>
              </a:ext>
            </a:extLst>
          </p:cNvPr>
          <p:cNvGrpSpPr/>
          <p:nvPr/>
        </p:nvGrpSpPr>
        <p:grpSpPr>
          <a:xfrm>
            <a:off x="5311337" y="4012841"/>
            <a:ext cx="5787515" cy="564751"/>
            <a:chOff x="2308018" y="1562808"/>
            <a:chExt cx="5920706" cy="414001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8AD119E0-2F4D-40E6-9F56-DE07C6C937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Capacity: up to 150 cycles/min (3-stage)</a:t>
              </a:r>
            </a:p>
          </p:txBody>
        </p:sp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AC6805BC-6C2F-455E-8C8F-A61CA4E36A15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BF33546-BBF5-4929-BAF7-434FAA8C01ED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23" name="Titel 1">
              <a:extLst>
                <a:ext uri="{FF2B5EF4-FFF2-40B4-BE49-F238E27FC236}">
                  <a16:creationId xmlns:a16="http://schemas.microsoft.com/office/drawing/2014/main" id="{92C5594B-C450-4BB1-A049-BEAC394E45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Greatest product diversity for different sizes and degrees of bending (all the way to fully bent ad closed croissants)</a:t>
              </a:r>
            </a:p>
          </p:txBody>
        </p:sp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9F9D9546-8C72-47F3-8375-BBC8D78783FF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59430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The MULTITWIST, with its many tools, is much more than just a pretzel machine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20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MULTITWIST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309ED8-96DA-4641-BEAD-E6A1B9730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233" y="1709366"/>
            <a:ext cx="3960000" cy="26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 descr="Ein Bild, das Operationstisch, Tisch, Fräse enthält.&#10;&#10;Automatisch generierte Beschreibung">
            <a:extLst>
              <a:ext uri="{FF2B5EF4-FFF2-40B4-BE49-F238E27FC236}">
                <a16:creationId xmlns:a16="http://schemas.microsoft.com/office/drawing/2014/main" id="{058C706B-8E02-456A-9760-B183CC2EC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drinnen, blau, Fräse enthält.&#10;&#10;Automatisch generierte Beschreibung">
            <a:extLst>
              <a:ext uri="{FF2B5EF4-FFF2-40B4-BE49-F238E27FC236}">
                <a16:creationId xmlns:a16="http://schemas.microsoft.com/office/drawing/2014/main" id="{4200436F-9436-42E2-B684-0BD5EFB475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9" t="6907" r="11024"/>
          <a:stretch/>
        </p:blipFill>
        <p:spPr>
          <a:xfrm>
            <a:off x="3030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C59C0D7-13FA-4761-959A-2AB05A6826A4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15" name="Titel 1">
              <a:extLst>
                <a:ext uri="{FF2B5EF4-FFF2-40B4-BE49-F238E27FC236}">
                  <a16:creationId xmlns:a16="http://schemas.microsoft.com/office/drawing/2014/main" id="{6ECCCB6A-5B79-4879-BC8E-5F1E08834D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Flexible and versatile; fast tool changes</a:t>
              </a:r>
            </a:p>
          </p:txBody>
        </p:sp>
        <p:sp>
          <p:nvSpPr>
            <p:cNvPr id="16" name="Gleichschenkliges Dreieck 15">
              <a:extLst>
                <a:ext uri="{FF2B5EF4-FFF2-40B4-BE49-F238E27FC236}">
                  <a16:creationId xmlns:a16="http://schemas.microsoft.com/office/drawing/2014/main" id="{73177A04-CFBF-4010-BC28-92E79BE47615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B220D3F-63FC-4265-83B9-CA4CE2664123}"/>
              </a:ext>
            </a:extLst>
          </p:cNvPr>
          <p:cNvGrpSpPr/>
          <p:nvPr/>
        </p:nvGrpSpPr>
        <p:grpSpPr>
          <a:xfrm>
            <a:off x="5311337" y="3436971"/>
            <a:ext cx="5787515" cy="564751"/>
            <a:chOff x="2308018" y="1562808"/>
            <a:chExt cx="5920706" cy="414001"/>
          </a:xfrm>
        </p:grpSpPr>
        <p:sp>
          <p:nvSpPr>
            <p:cNvPr id="18" name="Titel 1">
              <a:extLst>
                <a:ext uri="{FF2B5EF4-FFF2-40B4-BE49-F238E27FC236}">
                  <a16:creationId xmlns:a16="http://schemas.microsoft.com/office/drawing/2014/main" id="{B18C3E9E-0C3B-46E7-A05D-CCE066BF83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GB" sz="1200"/>
                <a:t>Highest precision and process reliability</a:t>
              </a:r>
            </a:p>
          </p:txBody>
        </p:sp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96E10573-AE97-4D61-9596-2C9469628559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249A7F0-BECC-488D-8A31-BAF6464FFC84}"/>
              </a:ext>
            </a:extLst>
          </p:cNvPr>
          <p:cNvGrpSpPr/>
          <p:nvPr/>
        </p:nvGrpSpPr>
        <p:grpSpPr>
          <a:xfrm>
            <a:off x="5311337" y="4300774"/>
            <a:ext cx="5787515" cy="564751"/>
            <a:chOff x="2308018" y="1562808"/>
            <a:chExt cx="5920706" cy="414001"/>
          </a:xfrm>
        </p:grpSpPr>
        <p:sp>
          <p:nvSpPr>
            <p:cNvPr id="21" name="Titel 1">
              <a:extLst>
                <a:ext uri="{FF2B5EF4-FFF2-40B4-BE49-F238E27FC236}">
                  <a16:creationId xmlns:a16="http://schemas.microsoft.com/office/drawing/2014/main" id="{1323C158-A01B-44CB-8D5D-6CF222F263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GB" sz="1200"/>
                <a:t>Multifunction machine (30 g – 150 g)</a:t>
              </a:r>
            </a:p>
          </p:txBody>
        </p:sp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388D9DC9-48FF-4FE5-A563-3B7060978048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F0F0EAA-C056-45C3-94F1-A4B744D456D1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F815162D-D18D-4A34-B52E-D4ACC688F04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Maximum product variety: pretzels, rings, sticks, loops, single strand braids, knots, etc. </a:t>
              </a:r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86918577-9FCD-40BD-8F2C-9C1F116530E1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617BC65-F90F-441B-A3AA-971AD4EC5637}"/>
              </a:ext>
            </a:extLst>
          </p:cNvPr>
          <p:cNvGrpSpPr/>
          <p:nvPr/>
        </p:nvGrpSpPr>
        <p:grpSpPr>
          <a:xfrm>
            <a:off x="5311337" y="2573168"/>
            <a:ext cx="5787515" cy="564751"/>
            <a:chOff x="2308018" y="1562808"/>
            <a:chExt cx="5920706" cy="414001"/>
          </a:xfrm>
        </p:grpSpPr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F3B8015E-D26F-475C-9207-6FEAC1AFC7A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Capacity: 2,000–20,000 pretzels per hour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E2385383-9B87-440A-9274-0222A5E1834E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46786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14A4A-B799-4AA3-8FC0-6DB3527A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Precise coiling for filled and unfilled products with our vacuum coiling system CSVSA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B20AC5-9A08-4C17-84D5-D56679000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6F656-FBB5-4AF1-8F92-C3445837D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21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879A4A-07A5-4791-9FA5-B181202883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A123341-8A54-46A4-8EBE-FA9FC052C9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Vacuum coiler CSVSA</a:t>
            </a:r>
          </a:p>
        </p:txBody>
      </p:sp>
      <p:pic>
        <p:nvPicPr>
          <p:cNvPr id="11" name="Grafik 10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A00D6506-8C65-4820-9F67-808A32DD5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" b="1112"/>
          <a:stretch/>
        </p:blipFill>
        <p:spPr>
          <a:xfrm>
            <a:off x="1014233" y="1709366"/>
            <a:ext cx="3960000" cy="266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 descr="Ein Bild, das drinnen, Küche, Computer, Herd enthält.&#10;&#10;Automatisch generierte Beschreibung">
            <a:extLst>
              <a:ext uri="{FF2B5EF4-FFF2-40B4-BE49-F238E27FC236}">
                <a16:creationId xmlns:a16="http://schemas.microsoft.com/office/drawing/2014/main" id="{CECA8048-9DFF-4C37-BEB6-B8D1A0F8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2" t="7692"/>
          <a:stretch/>
        </p:blipFill>
        <p:spPr>
          <a:xfrm>
            <a:off x="1014233" y="4437143"/>
            <a:ext cx="1944001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54B51F6-C6AF-4146-947E-A1A4E7559ED3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233" y="4437143"/>
            <a:ext cx="1944000" cy="12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61EBD6D-C2EA-48C4-94CE-D8E70ACF4126}"/>
              </a:ext>
            </a:extLst>
          </p:cNvPr>
          <p:cNvGrpSpPr/>
          <p:nvPr/>
        </p:nvGrpSpPr>
        <p:grpSpPr>
          <a:xfrm>
            <a:off x="5311337" y="1709365"/>
            <a:ext cx="5787515" cy="564751"/>
            <a:chOff x="2308018" y="1562808"/>
            <a:chExt cx="5920706" cy="414001"/>
          </a:xfrm>
        </p:grpSpPr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FD9E9669-6291-4011-BF79-3C0BD80AD8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Fastens the dough pieces from beneath using a vacuum for a precise coiling process</a:t>
              </a:r>
            </a:p>
          </p:txBody>
        </p: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56D18CA8-FC29-4BCB-A748-BDFDB7F1326F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3E801EE-164A-46B2-8A5D-6BD79A15DC21}"/>
              </a:ext>
            </a:extLst>
          </p:cNvPr>
          <p:cNvGrpSpPr/>
          <p:nvPr/>
        </p:nvGrpSpPr>
        <p:grpSpPr>
          <a:xfrm>
            <a:off x="5311337" y="3436971"/>
            <a:ext cx="5787515" cy="564751"/>
            <a:chOff x="2308018" y="1562808"/>
            <a:chExt cx="5920706" cy="414001"/>
          </a:xfrm>
        </p:grpSpPr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705F1A28-3713-42C2-B17C-D15F4CE0717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System can be used for a great variety of product shapes and sizes (filled and unfilled)</a:t>
              </a: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3036A730-6159-4558-BB9E-993C7396BA11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6040C56-BB2D-40C2-860D-030ED668637A}"/>
              </a:ext>
            </a:extLst>
          </p:cNvPr>
          <p:cNvGrpSpPr/>
          <p:nvPr/>
        </p:nvGrpSpPr>
        <p:grpSpPr>
          <a:xfrm>
            <a:off x="5311337" y="4300774"/>
            <a:ext cx="5787515" cy="564751"/>
            <a:chOff x="2308018" y="1562808"/>
            <a:chExt cx="5920706" cy="414001"/>
          </a:xfrm>
        </p:grpSpPr>
        <p:sp>
          <p:nvSpPr>
            <p:cNvPr id="22" name="Titel 1">
              <a:extLst>
                <a:ext uri="{FF2B5EF4-FFF2-40B4-BE49-F238E27FC236}">
                  <a16:creationId xmlns:a16="http://schemas.microsoft.com/office/drawing/2014/main" id="{A235CBEB-6FBC-4AC7-845A-6C33FBAE2D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Minimal energy requirements, vacuum is established only in the area of the dough piece </a:t>
              </a:r>
              <a:endParaRPr lang="de-DE" sz="1200"/>
            </a:p>
          </p:txBody>
        </p:sp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C7E0FFF6-E956-4F31-8230-BE80B139C916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503E813-8401-4AE8-BECD-E84B0FA290A4}"/>
              </a:ext>
            </a:extLst>
          </p:cNvPr>
          <p:cNvGrpSpPr/>
          <p:nvPr/>
        </p:nvGrpSpPr>
        <p:grpSpPr>
          <a:xfrm>
            <a:off x="5311337" y="5164578"/>
            <a:ext cx="5787515" cy="564751"/>
            <a:chOff x="2308018" y="1562808"/>
            <a:chExt cx="5920706" cy="414001"/>
          </a:xfrm>
        </p:grpSpPr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101932BF-2C97-4528-B614-ABD062BCA5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GB" sz="1200"/>
                <a:t>Accurate final position alignment</a:t>
              </a:r>
              <a:endParaRPr lang="de-DE" sz="1200"/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C6622396-19D9-49AF-A237-213FDB52C23D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21C79C9-0F34-4EDB-B86B-7D559ED8EE6D}"/>
              </a:ext>
            </a:extLst>
          </p:cNvPr>
          <p:cNvGrpSpPr/>
          <p:nvPr/>
        </p:nvGrpSpPr>
        <p:grpSpPr>
          <a:xfrm>
            <a:off x="5311337" y="2573168"/>
            <a:ext cx="5787515" cy="564751"/>
            <a:chOff x="2308018" y="1562808"/>
            <a:chExt cx="5920706" cy="414001"/>
          </a:xfrm>
        </p:grpSpPr>
        <p:sp>
          <p:nvSpPr>
            <p:cNvPr id="28" name="Titel 1">
              <a:extLst>
                <a:ext uri="{FF2B5EF4-FFF2-40B4-BE49-F238E27FC236}">
                  <a16:creationId xmlns:a16="http://schemas.microsoft.com/office/drawing/2014/main" id="{0499C651-3F93-42BA-807A-157D6EAFDBE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02459" y="1562809"/>
              <a:ext cx="5826265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/>
              <a:r>
                <a:rPr lang="en-US" sz="1200"/>
                <a:t>High capacity of up to 150 strokes per minute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48DD382-5F52-43E4-87B8-53985A7D617D}"/>
                </a:ext>
              </a:extLst>
            </p:cNvPr>
            <p:cNvSpPr/>
            <p:nvPr/>
          </p:nvSpPr>
          <p:spPr>
            <a:xfrm rot="5400000">
              <a:off x="2204059" y="1666767"/>
              <a:ext cx="414000" cy="206081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026077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22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1DA091-F03C-4247-8EDA-ED51DC60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47104944-135A-4793-96F2-B56647F39137}"/>
              </a:ext>
            </a:extLst>
          </p:cNvPr>
          <p:cNvSpPr/>
          <p:nvPr/>
        </p:nvSpPr>
        <p:spPr>
          <a:xfrm>
            <a:off x="2221213" y="1428090"/>
            <a:ext cx="7747453" cy="2164812"/>
          </a:xfrm>
          <a:prstGeom prst="triangle">
            <a:avLst>
              <a:gd name="adj" fmla="val 5035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39CC98-6C28-4917-B425-EC200E9D5E08}"/>
              </a:ext>
            </a:extLst>
          </p:cNvPr>
          <p:cNvSpPr txBox="1"/>
          <p:nvPr/>
        </p:nvSpPr>
        <p:spPr>
          <a:xfrm>
            <a:off x="5416575" y="5895361"/>
            <a:ext cx="151216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002F4F-FCC3-4668-A53C-0A459275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390" y="3755186"/>
            <a:ext cx="2448000" cy="2484000"/>
          </a:xfrm>
          <a:prstGeom prst="rect">
            <a:avLst/>
          </a:prstGeom>
          <a:ln w="25400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3824D2-17D7-4638-89A1-FF7A9515B216}"/>
              </a:ext>
            </a:extLst>
          </p:cNvPr>
          <p:cNvSpPr txBox="1"/>
          <p:nvPr/>
        </p:nvSpPr>
        <p:spPr>
          <a:xfrm>
            <a:off x="7793815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AC094-A50D-4D0C-B890-27FA85B2CD0D}"/>
              </a:ext>
            </a:extLst>
          </p:cNvPr>
          <p:cNvSpPr/>
          <p:nvPr/>
        </p:nvSpPr>
        <p:spPr>
          <a:xfrm>
            <a:off x="2158635" y="2198995"/>
            <a:ext cx="7810031" cy="142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A4996-4B17-42FC-B431-723FD08A4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1435532"/>
            <a:ext cx="7619956" cy="2149200"/>
          </a:xfrm>
          <a:prstGeom prst="triangle">
            <a:avLst>
              <a:gd name="adj" fmla="val 49690"/>
            </a:avLst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ED113A-D18C-47F5-A169-4D80CCA0D15B}"/>
              </a:ext>
            </a:extLst>
          </p:cNvPr>
          <p:cNvSpPr txBox="1"/>
          <p:nvPr/>
        </p:nvSpPr>
        <p:spPr>
          <a:xfrm>
            <a:off x="2859846" y="3306842"/>
            <a:ext cx="2922602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FRITSCH at a glance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B37AB5-A728-4735-A6C0-107FA0C2E28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4869983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02B322E-0A54-4188-A70E-1C0295B1BD33}"/>
              </a:ext>
            </a:extLst>
          </p:cNvPr>
          <p:cNvSpPr txBox="1"/>
          <p:nvPr/>
        </p:nvSpPr>
        <p:spPr>
          <a:xfrm>
            <a:off x="5249584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ABE74D9-C4A8-43E6-A821-3B5A2B8080B0}"/>
              </a:ext>
            </a:extLst>
          </p:cNvPr>
          <p:cNvSpPr txBox="1"/>
          <p:nvPr/>
        </p:nvSpPr>
        <p:spPr>
          <a:xfrm>
            <a:off x="2651509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Competence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43911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It‘s</a:t>
            </a:r>
            <a:r>
              <a:rPr lang="de-DE"/>
              <a:t> all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product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23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FRITSCH World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Bakery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09E24FA-80A4-4BCF-A582-7E90A3571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870" y="1923478"/>
            <a:ext cx="4832726" cy="48652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54CDC8-9A55-4AF4-8480-8FDAFD00B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861771"/>
            <a:ext cx="4504154" cy="56166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7B3CD9-BFA6-4B50-9C00-35D9740A9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223" y="4409553"/>
            <a:ext cx="4248894" cy="21244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E6670FF-CEB2-4BE6-AB5E-0DC334107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05" y="1627987"/>
            <a:ext cx="1567181" cy="1496818"/>
          </a:xfrm>
          <a:prstGeom prst="rect">
            <a:avLst/>
          </a:prstGeom>
        </p:spPr>
      </p:pic>
      <p:pic>
        <p:nvPicPr>
          <p:cNvPr id="21" name="Grafik 20" descr="Ein Bild, das Brot, Essen enthält.&#10;&#10;Automatisch generierte Beschreibung">
            <a:extLst>
              <a:ext uri="{FF2B5EF4-FFF2-40B4-BE49-F238E27FC236}">
                <a16:creationId xmlns:a16="http://schemas.microsoft.com/office/drawing/2014/main" id="{FE545490-504F-4D2E-824A-F891949384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35" y="3645023"/>
            <a:ext cx="1179398" cy="866323"/>
          </a:xfrm>
          <a:prstGeom prst="rect">
            <a:avLst/>
          </a:prstGeom>
        </p:spPr>
      </p:pic>
      <p:pic>
        <p:nvPicPr>
          <p:cNvPr id="24" name="Grafik 23" descr="Ein Bild, das Essen, Brot, sitzend, Tisch enthält.&#10;&#10;Automatisch generierte Beschreibung">
            <a:extLst>
              <a:ext uri="{FF2B5EF4-FFF2-40B4-BE49-F238E27FC236}">
                <a16:creationId xmlns:a16="http://schemas.microsoft.com/office/drawing/2014/main" id="{56B7CDB9-D714-4F19-9610-A8D3DD1A1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46" y="1505620"/>
            <a:ext cx="1838906" cy="1230546"/>
          </a:xfrm>
          <a:prstGeom prst="rect">
            <a:avLst/>
          </a:prstGeom>
        </p:spPr>
      </p:pic>
      <p:pic>
        <p:nvPicPr>
          <p:cNvPr id="25" name="Grafik 24" descr="Ein Bild, das Doughnut, Donut, Essen, Brot enthält.&#10;&#10;Automatisch generierte Beschreibung">
            <a:extLst>
              <a:ext uri="{FF2B5EF4-FFF2-40B4-BE49-F238E27FC236}">
                <a16:creationId xmlns:a16="http://schemas.microsoft.com/office/drawing/2014/main" id="{3972DEF0-0F91-41AB-A63E-D4B8E5D969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213" y="2457755"/>
            <a:ext cx="1659174" cy="1003793"/>
          </a:xfrm>
          <a:prstGeom prst="rect">
            <a:avLst/>
          </a:prstGeom>
        </p:spPr>
      </p:pic>
      <p:pic>
        <p:nvPicPr>
          <p:cNvPr id="27" name="Grafik 26" descr="Ein Bild, das Doughnut, Donut, Essen, sitzend enthält.&#10;&#10;Automatisch generierte Beschreibung">
            <a:extLst>
              <a:ext uri="{FF2B5EF4-FFF2-40B4-BE49-F238E27FC236}">
                <a16:creationId xmlns:a16="http://schemas.microsoft.com/office/drawing/2014/main" id="{A9804C24-3019-4CC0-B325-3FF59E5E5E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526" y="2015976"/>
            <a:ext cx="1203916" cy="933704"/>
          </a:xfrm>
          <a:prstGeom prst="rect">
            <a:avLst/>
          </a:prstGeom>
        </p:spPr>
      </p:pic>
      <p:pic>
        <p:nvPicPr>
          <p:cNvPr id="29" name="Grafik 28" descr="Ein Bild, das Brot, Essen enthält.&#10;&#10;Automatisch generierte Beschreibung">
            <a:extLst>
              <a:ext uri="{FF2B5EF4-FFF2-40B4-BE49-F238E27FC236}">
                <a16:creationId xmlns:a16="http://schemas.microsoft.com/office/drawing/2014/main" id="{CA45E6A4-63A3-4121-967C-0BC001749B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21" y="3569340"/>
            <a:ext cx="790477" cy="523818"/>
          </a:xfrm>
          <a:prstGeom prst="rect">
            <a:avLst/>
          </a:prstGeom>
        </p:spPr>
      </p:pic>
      <p:pic>
        <p:nvPicPr>
          <p:cNvPr id="31" name="Grafik 30" descr="Ein Bild, das Essen, Foto, Brot, sitzend enthält.&#10;&#10;Automatisch generierte Beschreibung">
            <a:extLst>
              <a:ext uri="{FF2B5EF4-FFF2-40B4-BE49-F238E27FC236}">
                <a16:creationId xmlns:a16="http://schemas.microsoft.com/office/drawing/2014/main" id="{51E031E7-2785-47C6-B6CA-4590F26302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092" y="3952570"/>
            <a:ext cx="733555" cy="588372"/>
          </a:xfrm>
          <a:prstGeom prst="rect">
            <a:avLst/>
          </a:prstGeom>
        </p:spPr>
      </p:pic>
      <p:pic>
        <p:nvPicPr>
          <p:cNvPr id="33" name="Grafik 32" descr="Ein Bild, das Obst, Nuss, Doughnut, Kaffee enthält.&#10;&#10;Automatisch generierte Beschreibung">
            <a:extLst>
              <a:ext uri="{FF2B5EF4-FFF2-40B4-BE49-F238E27FC236}">
                <a16:creationId xmlns:a16="http://schemas.microsoft.com/office/drawing/2014/main" id="{F03CECF0-CD2C-4045-8C93-51E5E2E58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514" y="2125587"/>
            <a:ext cx="1298453" cy="708701"/>
          </a:xfrm>
          <a:prstGeom prst="rect">
            <a:avLst/>
          </a:prstGeom>
        </p:spPr>
      </p:pic>
      <p:pic>
        <p:nvPicPr>
          <p:cNvPr id="35" name="Grafik 34" descr="Ein Bild, das Doughnut, Donut, Essen, Papier enthält.&#10;&#10;Automatisch generierte Beschreibung">
            <a:extLst>
              <a:ext uri="{FF2B5EF4-FFF2-40B4-BE49-F238E27FC236}">
                <a16:creationId xmlns:a16="http://schemas.microsoft.com/office/drawing/2014/main" id="{A819508F-D03C-4BAB-AC9A-265D9EAE23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417" y="4111477"/>
            <a:ext cx="534654" cy="419277"/>
          </a:xfrm>
          <a:prstGeom prst="rect">
            <a:avLst/>
          </a:prstGeom>
        </p:spPr>
      </p:pic>
      <p:pic>
        <p:nvPicPr>
          <p:cNvPr id="37" name="Grafik 36" descr="Ein Bild, das Essen, Brot, Stück, sitzend enthält.&#10;&#10;Automatisch generierte Beschreibung">
            <a:extLst>
              <a:ext uri="{FF2B5EF4-FFF2-40B4-BE49-F238E27FC236}">
                <a16:creationId xmlns:a16="http://schemas.microsoft.com/office/drawing/2014/main" id="{BBD27ADF-B6F4-4A7D-969F-8141318D1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188" y="3659643"/>
            <a:ext cx="837443" cy="558164"/>
          </a:xfrm>
          <a:prstGeom prst="rect">
            <a:avLst/>
          </a:prstGeom>
        </p:spPr>
      </p:pic>
      <p:pic>
        <p:nvPicPr>
          <p:cNvPr id="39" name="Grafik 38" descr="Ein Bild, das Essen, sitzend, Tisch, Brot enthält.&#10;&#10;Automatisch generierte Beschreibung">
            <a:extLst>
              <a:ext uri="{FF2B5EF4-FFF2-40B4-BE49-F238E27FC236}">
                <a16:creationId xmlns:a16="http://schemas.microsoft.com/office/drawing/2014/main" id="{C3726974-7FA6-4997-811C-C9B5EC56BA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04" y="3140950"/>
            <a:ext cx="1380947" cy="885163"/>
          </a:xfrm>
          <a:prstGeom prst="rect">
            <a:avLst/>
          </a:prstGeom>
        </p:spPr>
      </p:pic>
      <p:pic>
        <p:nvPicPr>
          <p:cNvPr id="41" name="Grafik 40" descr="Ein Bild, das Brot, sitzend, Essen, dunkel enthält.&#10;&#10;Automatisch generierte Beschreibung">
            <a:extLst>
              <a:ext uri="{FF2B5EF4-FFF2-40B4-BE49-F238E27FC236}">
                <a16:creationId xmlns:a16="http://schemas.microsoft.com/office/drawing/2014/main" id="{501A51F8-3830-4CED-A3D2-E0EFC6840B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579" y="1680546"/>
            <a:ext cx="647026" cy="434991"/>
          </a:xfrm>
          <a:prstGeom prst="rect">
            <a:avLst/>
          </a:prstGeom>
        </p:spPr>
      </p:pic>
      <p:pic>
        <p:nvPicPr>
          <p:cNvPr id="43" name="Grafik 42" descr="Ein Bild, das sitzend, Doughnut, Donut, dunkel enthält.&#10;&#10;Automatisch generierte Beschreibung">
            <a:extLst>
              <a:ext uri="{FF2B5EF4-FFF2-40B4-BE49-F238E27FC236}">
                <a16:creationId xmlns:a16="http://schemas.microsoft.com/office/drawing/2014/main" id="{1452CC9F-865B-4DCD-9DAA-6443BD9B16D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512" y="1924626"/>
            <a:ext cx="1167170" cy="839469"/>
          </a:xfrm>
          <a:prstGeom prst="rect">
            <a:avLst/>
          </a:prstGeom>
        </p:spPr>
      </p:pic>
      <p:pic>
        <p:nvPicPr>
          <p:cNvPr id="45" name="Grafik 44" descr="Ein Bild, das Essen, Banane, sitzend, legend enthält.&#10;&#10;Automatisch generierte Beschreibung">
            <a:extLst>
              <a:ext uri="{FF2B5EF4-FFF2-40B4-BE49-F238E27FC236}">
                <a16:creationId xmlns:a16="http://schemas.microsoft.com/office/drawing/2014/main" id="{A3A068CA-558F-43FF-B286-BFB62AC204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046" y="2727255"/>
            <a:ext cx="1222333" cy="1047186"/>
          </a:xfrm>
          <a:prstGeom prst="rect">
            <a:avLst/>
          </a:prstGeom>
        </p:spPr>
      </p:pic>
      <p:pic>
        <p:nvPicPr>
          <p:cNvPr id="47" name="Grafik 46" descr="Ein Bild, das Essen, sitzend, Teller, bedeckt enthält.&#10;&#10;Automatisch generierte Beschreibung">
            <a:extLst>
              <a:ext uri="{FF2B5EF4-FFF2-40B4-BE49-F238E27FC236}">
                <a16:creationId xmlns:a16="http://schemas.microsoft.com/office/drawing/2014/main" id="{26D98995-200D-46FD-8D94-F97A9CF76F2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808" y="2746873"/>
            <a:ext cx="1718609" cy="916527"/>
          </a:xfrm>
          <a:prstGeom prst="rect">
            <a:avLst/>
          </a:prstGeom>
        </p:spPr>
      </p:pic>
      <p:pic>
        <p:nvPicPr>
          <p:cNvPr id="49" name="Grafik 48" descr="Ein Bild, das Pizza, Essen, Teller, sitzend enthält.&#10;&#10;Automatisch generierte Beschreibung">
            <a:extLst>
              <a:ext uri="{FF2B5EF4-FFF2-40B4-BE49-F238E27FC236}">
                <a16:creationId xmlns:a16="http://schemas.microsoft.com/office/drawing/2014/main" id="{0A039EB1-AC6A-4786-BC14-9499C4DBE11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140" y="1750080"/>
            <a:ext cx="1083247" cy="780238"/>
          </a:xfrm>
          <a:prstGeom prst="rect">
            <a:avLst/>
          </a:prstGeom>
        </p:spPr>
      </p:pic>
      <p:pic>
        <p:nvPicPr>
          <p:cNvPr id="51" name="Grafik 50" descr="Ein Bild, das Doughnut, Donut, Kasten, Essen enthält.&#10;&#10;Automatisch generierte Beschreibung">
            <a:extLst>
              <a:ext uri="{FF2B5EF4-FFF2-40B4-BE49-F238E27FC236}">
                <a16:creationId xmlns:a16="http://schemas.microsoft.com/office/drawing/2014/main" id="{D4E9EB3C-0F45-4BB5-96D0-B84E1D9E94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326" y="2203126"/>
            <a:ext cx="1514490" cy="10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4725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 descr="Ein Bild, das drinnen, Tisch, Schreibtisch, Computer enthält.&#10;&#10;Automatisch generierte Beschreibung">
            <a:extLst>
              <a:ext uri="{FF2B5EF4-FFF2-40B4-BE49-F238E27FC236}">
                <a16:creationId xmlns:a16="http://schemas.microsoft.com/office/drawing/2014/main" id="{327C09A7-84A4-46E9-8761-921FC43EB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725" y="2250354"/>
            <a:ext cx="3672408" cy="258566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2" name="Grafik 51" descr="Ein Bild, das sitzend, Tisch, drinnen, Essen enthält.&#10;&#10;Automatisch generierte Beschreibung">
            <a:extLst>
              <a:ext uri="{FF2B5EF4-FFF2-40B4-BE49-F238E27FC236}">
                <a16:creationId xmlns:a16="http://schemas.microsoft.com/office/drawing/2014/main" id="{0EBC16EA-8DE2-4DC2-A8AE-50825C139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788" y="3979450"/>
            <a:ext cx="4104137" cy="273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</p:pic>
      <p:pic>
        <p:nvPicPr>
          <p:cNvPr id="50" name="Grafik 49" descr="Ein Bild, das draußen, Straße, Gebäude, Haus enthält.&#10;&#10;Automatisch generierte Beschreibung">
            <a:extLst>
              <a:ext uri="{FF2B5EF4-FFF2-40B4-BE49-F238E27FC236}">
                <a16:creationId xmlns:a16="http://schemas.microsoft.com/office/drawing/2014/main" id="{52A5F6E3-0C3D-4378-86F2-9908F7932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662" y="933667"/>
            <a:ext cx="4930983" cy="3288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The </a:t>
            </a:r>
            <a:r>
              <a:rPr lang="en-US" err="1">
                <a:cs typeface="Verdana"/>
              </a:rPr>
              <a:t>WoB</a:t>
            </a:r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 offers lots of space and competence for targeted development or optimization of products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24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FRITSCH World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Bakery</a:t>
            </a:r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9D89534-36C7-4C04-A8B2-62047EB61406}"/>
              </a:ext>
            </a:extLst>
          </p:cNvPr>
          <p:cNvGrpSpPr/>
          <p:nvPr/>
        </p:nvGrpSpPr>
        <p:grpSpPr>
          <a:xfrm>
            <a:off x="1177520" y="1696735"/>
            <a:ext cx="5901607" cy="540000"/>
            <a:chOff x="2343355" y="1562808"/>
            <a:chExt cx="3014717" cy="414000"/>
          </a:xfrm>
        </p:grpSpPr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96A68EA7-060D-4AA9-93E4-7B0329CD05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8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Professional baking infrastructure that covers the entire process</a:t>
              </a:r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D0303D71-50FD-4FFF-B3A0-3A18B668CB5F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6592F64-B244-4E1F-A55B-B0D7EC93E45F}"/>
              </a:ext>
            </a:extLst>
          </p:cNvPr>
          <p:cNvGrpSpPr/>
          <p:nvPr/>
        </p:nvGrpSpPr>
        <p:grpSpPr>
          <a:xfrm>
            <a:off x="1998411" y="2453646"/>
            <a:ext cx="5901607" cy="540000"/>
            <a:chOff x="2343355" y="1562808"/>
            <a:chExt cx="3014717" cy="414000"/>
          </a:xfrm>
        </p:grpSpPr>
        <p:sp>
          <p:nvSpPr>
            <p:cNvPr id="22" name="Titel 1">
              <a:extLst>
                <a:ext uri="{FF2B5EF4-FFF2-40B4-BE49-F238E27FC236}">
                  <a16:creationId xmlns:a16="http://schemas.microsoft.com/office/drawing/2014/main" id="{2261F5E2-B01A-416D-8968-E3082485D1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8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Complete machine program over 4,600 m²</a:t>
              </a:r>
            </a:p>
          </p:txBody>
        </p:sp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45FB1BBC-37D8-4C11-A857-3A608B1422DA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F78F0E4-C91F-4505-A3A9-C82BA95B86AB}"/>
              </a:ext>
            </a:extLst>
          </p:cNvPr>
          <p:cNvGrpSpPr/>
          <p:nvPr/>
        </p:nvGrpSpPr>
        <p:grpSpPr>
          <a:xfrm>
            <a:off x="3640193" y="3967468"/>
            <a:ext cx="5901607" cy="540000"/>
            <a:chOff x="2343355" y="1562808"/>
            <a:chExt cx="3014717" cy="414000"/>
          </a:xfrm>
        </p:grpSpPr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C5AFD234-A264-4FB4-97F8-3AA4C60FA7B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8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Competent advice and comprehensive analyses</a:t>
              </a:r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DF427186-86CA-4303-88A8-C3602C4A674E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A94A767-84EF-4AC4-AC33-575B0FBA45A5}"/>
              </a:ext>
            </a:extLst>
          </p:cNvPr>
          <p:cNvGrpSpPr/>
          <p:nvPr/>
        </p:nvGrpSpPr>
        <p:grpSpPr>
          <a:xfrm>
            <a:off x="4461084" y="4724379"/>
            <a:ext cx="5901607" cy="540000"/>
            <a:chOff x="2343355" y="1562808"/>
            <a:chExt cx="3014717" cy="414001"/>
          </a:xfrm>
        </p:grpSpPr>
        <p:sp>
          <p:nvSpPr>
            <p:cNvPr id="28" name="Titel 1">
              <a:extLst>
                <a:ext uri="{FF2B5EF4-FFF2-40B4-BE49-F238E27FC236}">
                  <a16:creationId xmlns:a16="http://schemas.microsoft.com/office/drawing/2014/main" id="{4DCE38B2-330D-4A3E-8D5D-67D1EE88EB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9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Training at the </a:t>
              </a:r>
              <a:r>
                <a:rPr lang="en-US" sz="1200"/>
                <a:t>WoB</a:t>
              </a:r>
              <a:r>
                <a:rPr lang="en-US" sz="1200" b="0" i="0"/>
                <a:t> or on the customer's own premises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BCE0333C-19C0-41D4-A9A6-146DB3DA4DEB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B67B731-34EE-41D2-8242-84001320BA47}"/>
              </a:ext>
            </a:extLst>
          </p:cNvPr>
          <p:cNvGrpSpPr/>
          <p:nvPr/>
        </p:nvGrpSpPr>
        <p:grpSpPr>
          <a:xfrm>
            <a:off x="5281976" y="5481288"/>
            <a:ext cx="5901607" cy="540000"/>
            <a:chOff x="2343355" y="1562808"/>
            <a:chExt cx="3014717" cy="414000"/>
          </a:xfrm>
        </p:grpSpPr>
        <p:sp>
          <p:nvSpPr>
            <p:cNvPr id="31" name="Titel 1">
              <a:extLst>
                <a:ext uri="{FF2B5EF4-FFF2-40B4-BE49-F238E27FC236}">
                  <a16:creationId xmlns:a16="http://schemas.microsoft.com/office/drawing/2014/main" id="{4221D03C-1380-455E-86B5-945F8F4FE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8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Targeted product development together with the customer</a:t>
              </a:r>
            </a:p>
          </p:txBody>
        </p:sp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22ABAB57-6FD1-48D9-BE59-860FEB5B39F6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2C477D7-49AA-4F27-86AE-8749441906E7}"/>
              </a:ext>
            </a:extLst>
          </p:cNvPr>
          <p:cNvGrpSpPr/>
          <p:nvPr/>
        </p:nvGrpSpPr>
        <p:grpSpPr>
          <a:xfrm>
            <a:off x="2819302" y="3210557"/>
            <a:ext cx="5901607" cy="540000"/>
            <a:chOff x="2343355" y="1562808"/>
            <a:chExt cx="3014717" cy="414000"/>
          </a:xfrm>
        </p:grpSpPr>
        <p:sp>
          <p:nvSpPr>
            <p:cNvPr id="54" name="Titel 1">
              <a:extLst>
                <a:ext uri="{FF2B5EF4-FFF2-40B4-BE49-F238E27FC236}">
                  <a16:creationId xmlns:a16="http://schemas.microsoft.com/office/drawing/2014/main" id="{41F9EE7B-6233-4974-92C8-A06C90865A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80363" y="1562808"/>
              <a:ext cx="2977709" cy="41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 algn="l">
                <a:buNone/>
              </a:pPr>
              <a:r>
                <a:rPr lang="en-US" sz="1200" b="0" i="0"/>
                <a:t>16 master bakers for optimal support of our customers</a:t>
              </a:r>
            </a:p>
          </p:txBody>
        </p:sp>
        <p:sp>
          <p:nvSpPr>
            <p:cNvPr id="55" name="Gleichschenkliges Dreieck 54">
              <a:extLst>
                <a:ext uri="{FF2B5EF4-FFF2-40B4-BE49-F238E27FC236}">
                  <a16:creationId xmlns:a16="http://schemas.microsoft.com/office/drawing/2014/main" id="{E57A61C2-3F65-41B5-A1BD-68BD7B33F323}"/>
                </a:ext>
              </a:extLst>
            </p:cNvPr>
            <p:cNvSpPr/>
            <p:nvPr/>
          </p:nvSpPr>
          <p:spPr>
            <a:xfrm rot="5400000">
              <a:off x="2183248" y="1722915"/>
              <a:ext cx="414000" cy="93786"/>
            </a:xfrm>
            <a:prstGeom prst="triangle">
              <a:avLst/>
            </a:prstGeom>
            <a:solidFill>
              <a:srgbClr val="ED1C24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00477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4954F-4A89-481F-B333-563B3A17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Our company stands on four sustainable pillars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DF4D21-0718-47C7-99A3-B835049D44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A1CF5A-3832-486E-842A-C5CE8B9938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25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09C1D3-C3A8-433B-803E-389829EBDE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2A44833-2184-4AAF-B740-48D863FE7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What FRITSCH stands for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906AA75-50B1-48F3-9858-B64E5F4106DD}"/>
              </a:ext>
            </a:extLst>
          </p:cNvPr>
          <p:cNvGrpSpPr/>
          <p:nvPr/>
        </p:nvGrpSpPr>
        <p:grpSpPr>
          <a:xfrm>
            <a:off x="1777036" y="1632754"/>
            <a:ext cx="4325603" cy="2232026"/>
            <a:chOff x="252413" y="1557338"/>
            <a:chExt cx="4325603" cy="223202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1848E74-CC0F-48FA-A91C-286C4794B8BF}"/>
                </a:ext>
              </a:extLst>
            </p:cNvPr>
            <p:cNvSpPr/>
            <p:nvPr/>
          </p:nvSpPr>
          <p:spPr>
            <a:xfrm>
              <a:off x="252413" y="1557338"/>
              <a:ext cx="4325603" cy="22320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algn="ctr"/>
              <a:endParaRPr lang="en-US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0E387D6-4CE4-4A2A-B926-7DE77438F54E}"/>
                </a:ext>
              </a:extLst>
            </p:cNvPr>
            <p:cNvSpPr txBox="1"/>
            <p:nvPr/>
          </p:nvSpPr>
          <p:spPr>
            <a:xfrm>
              <a:off x="377488" y="1823475"/>
              <a:ext cx="2538328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buNone/>
              </a:pPr>
              <a:r>
                <a:rPr lang="en-US" sz="1600" b="1" i="0">
                  <a:solidFill>
                    <a:srgbClr val="ED1C24"/>
                  </a:solidFill>
                  <a:latin typeface="Verdana"/>
                  <a:cs typeface="Verdana"/>
                </a:rPr>
                <a:t>Tradition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FDC1188-A614-45EE-8CAC-F589EB91EFEC}"/>
                </a:ext>
              </a:extLst>
            </p:cNvPr>
            <p:cNvSpPr txBox="1"/>
            <p:nvPr/>
          </p:nvSpPr>
          <p:spPr>
            <a:xfrm>
              <a:off x="377488" y="2197523"/>
              <a:ext cx="2172093" cy="92333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>
                  <a:solidFill>
                    <a:srgbClr val="6C7474"/>
                  </a:solidFill>
                  <a:latin typeface="Verdana"/>
                  <a:cs typeface="Verdana"/>
                </a:rPr>
                <a:t>In the world of bakery technology, the name FRITSCH has stood for excellence Made in Germany for over 90 years.</a:t>
              </a:r>
              <a:endParaRPr lang="en-US" sz="1200" b="0" i="0">
                <a:solidFill>
                  <a:srgbClr val="6C7474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DD7CA14-FEEE-4E71-85D0-DD833D6966A4}"/>
              </a:ext>
            </a:extLst>
          </p:cNvPr>
          <p:cNvGrpSpPr/>
          <p:nvPr/>
        </p:nvGrpSpPr>
        <p:grpSpPr>
          <a:xfrm>
            <a:off x="6109731" y="1632754"/>
            <a:ext cx="4325603" cy="2230072"/>
            <a:chOff x="4585108" y="1557338"/>
            <a:chExt cx="4325603" cy="2230072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9871D7C-E220-420E-A8E8-B05D67E095F5}"/>
                </a:ext>
              </a:extLst>
            </p:cNvPr>
            <p:cNvSpPr/>
            <p:nvPr/>
          </p:nvSpPr>
          <p:spPr>
            <a:xfrm>
              <a:off x="4585108" y="1557338"/>
              <a:ext cx="4325603" cy="2230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algn="ctr"/>
              <a:endParaRPr lang="en-US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FF5E509-CB78-4720-808C-1A9873858C04}"/>
                </a:ext>
              </a:extLst>
            </p:cNvPr>
            <p:cNvSpPr txBox="1"/>
            <p:nvPr/>
          </p:nvSpPr>
          <p:spPr>
            <a:xfrm>
              <a:off x="6462259" y="1823475"/>
              <a:ext cx="2304256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>
                <a:buNone/>
              </a:pPr>
              <a:r>
                <a:rPr lang="en-US" sz="1600" b="1" i="0">
                  <a:solidFill>
                    <a:srgbClr val="ED1C24"/>
                  </a:solidFill>
                  <a:latin typeface="Verdana"/>
                  <a:cs typeface="Verdana"/>
                </a:rPr>
                <a:t>Passion for dough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6A45A89-67D2-4374-B8CE-C86F4DD7C4EE}"/>
                </a:ext>
              </a:extLst>
            </p:cNvPr>
            <p:cNvSpPr txBox="1"/>
            <p:nvPr/>
          </p:nvSpPr>
          <p:spPr>
            <a:xfrm>
              <a:off x="6246235" y="2197523"/>
              <a:ext cx="2520280" cy="92333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>
                <a:buNone/>
              </a:pPr>
              <a:r>
                <a:rPr lang="en-US" sz="1200" b="0" i="0">
                  <a:solidFill>
                    <a:srgbClr val="6C7474"/>
                  </a:solidFill>
                  <a:latin typeface="Verdana"/>
                  <a:cs typeface="+mn-cs"/>
                </a:rPr>
                <a:t>With our passion for dough, combined with our technological expertise, we develop unique solutions for our </a:t>
              </a:r>
            </a:p>
            <a:p>
              <a:pPr algn="r">
                <a:buNone/>
              </a:pPr>
              <a:r>
                <a:rPr lang="en-US" sz="1200" b="0" i="0">
                  <a:solidFill>
                    <a:srgbClr val="6C7474"/>
                  </a:solidFill>
                  <a:latin typeface="Verdana"/>
                  <a:cs typeface="+mn-cs"/>
                </a:rPr>
                <a:t>customers.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ADBD1D8-BD33-425E-90AB-1BA73A380F31}"/>
              </a:ext>
            </a:extLst>
          </p:cNvPr>
          <p:cNvGrpSpPr/>
          <p:nvPr/>
        </p:nvGrpSpPr>
        <p:grpSpPr>
          <a:xfrm>
            <a:off x="1777036" y="3867140"/>
            <a:ext cx="4325603" cy="2232000"/>
            <a:chOff x="252413" y="3791724"/>
            <a:chExt cx="4325603" cy="2232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203015F-BF40-4CB8-B1F9-3CE56C12D269}"/>
                </a:ext>
              </a:extLst>
            </p:cNvPr>
            <p:cNvSpPr/>
            <p:nvPr/>
          </p:nvSpPr>
          <p:spPr>
            <a:xfrm>
              <a:off x="252413" y="3791724"/>
              <a:ext cx="4325603" cy="223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algn="ctr"/>
              <a:endParaRPr lang="en-US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BF8605C2-A01E-46DF-AF94-BBBAB48B5296}"/>
                </a:ext>
              </a:extLst>
            </p:cNvPr>
            <p:cNvSpPr txBox="1"/>
            <p:nvPr/>
          </p:nvSpPr>
          <p:spPr>
            <a:xfrm>
              <a:off x="377488" y="4292281"/>
              <a:ext cx="2172093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buNone/>
              </a:pPr>
              <a:r>
                <a:rPr lang="en-US" sz="1600" b="1" i="0">
                  <a:solidFill>
                    <a:srgbClr val="ED1C24"/>
                  </a:solidFill>
                  <a:latin typeface="Verdana"/>
                  <a:cs typeface="Verdana"/>
                </a:rPr>
                <a:t>Philosophy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CC19DF2-03B6-4B7E-817F-9FDC0FD9E11B}"/>
                </a:ext>
              </a:extLst>
            </p:cNvPr>
            <p:cNvSpPr txBox="1"/>
            <p:nvPr/>
          </p:nvSpPr>
          <p:spPr>
            <a:xfrm>
              <a:off x="377488" y="4666329"/>
              <a:ext cx="2394312" cy="110799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buNone/>
              </a:pPr>
              <a:r>
                <a:rPr lang="en-US" sz="1200" b="0" i="0">
                  <a:solidFill>
                    <a:srgbClr val="6C7474"/>
                  </a:solidFill>
                  <a:latin typeface="Verdana"/>
                  <a:cs typeface="Verdana"/>
                </a:rPr>
                <a:t>Our philosophy is that the machine must adapt to the dough, and not the dough to the machine. That is why we teach our machines to handcraft.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A6ACD11-379E-4AC1-893E-0D714ECA9940}"/>
              </a:ext>
            </a:extLst>
          </p:cNvPr>
          <p:cNvGrpSpPr/>
          <p:nvPr/>
        </p:nvGrpSpPr>
        <p:grpSpPr>
          <a:xfrm>
            <a:off x="6109731" y="3867140"/>
            <a:ext cx="4325603" cy="2232000"/>
            <a:chOff x="4585108" y="3791724"/>
            <a:chExt cx="4325603" cy="223200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4156CDF-D808-4538-ADA1-580B822ED1EC}"/>
                </a:ext>
              </a:extLst>
            </p:cNvPr>
            <p:cNvSpPr/>
            <p:nvPr/>
          </p:nvSpPr>
          <p:spPr>
            <a:xfrm>
              <a:off x="4585108" y="3791724"/>
              <a:ext cx="4325603" cy="223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pPr algn="ctr"/>
              <a:endParaRPr lang="en-US" sz="1200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319C581-43B4-4CDF-9D53-80DDBBA89206}"/>
                </a:ext>
              </a:extLst>
            </p:cNvPr>
            <p:cNvSpPr txBox="1"/>
            <p:nvPr/>
          </p:nvSpPr>
          <p:spPr>
            <a:xfrm>
              <a:off x="6462259" y="4292281"/>
              <a:ext cx="2304256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>
                <a:buNone/>
              </a:pPr>
              <a:r>
                <a:rPr lang="en-US" sz="1600" b="1" i="0">
                  <a:solidFill>
                    <a:srgbClr val="ED1C24"/>
                  </a:solidFill>
                  <a:latin typeface="Verdana"/>
                  <a:cs typeface="Verdana"/>
                </a:rPr>
                <a:t>Leading innovator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87D2369-4F81-4572-B886-BBC01CECAC98}"/>
                </a:ext>
              </a:extLst>
            </p:cNvPr>
            <p:cNvSpPr txBox="1"/>
            <p:nvPr/>
          </p:nvSpPr>
          <p:spPr>
            <a:xfrm>
              <a:off x="6462259" y="4666329"/>
              <a:ext cx="2304256" cy="92333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r">
                <a:buNone/>
              </a:pPr>
              <a:r>
                <a:rPr lang="en-US" sz="1200" b="0" i="0">
                  <a:solidFill>
                    <a:srgbClr val="6C7474"/>
                  </a:solidFill>
                  <a:latin typeface="Verdana"/>
                  <a:cs typeface="Verdana"/>
                </a:rPr>
                <a:t>As a technological </a:t>
              </a:r>
            </a:p>
            <a:p>
              <a:pPr algn="r">
                <a:buNone/>
              </a:pPr>
              <a:r>
                <a:rPr lang="en-US" sz="1200" b="0" i="0">
                  <a:solidFill>
                    <a:srgbClr val="6C7474"/>
                  </a:solidFill>
                  <a:latin typeface="Verdana"/>
                  <a:cs typeface="Verdana"/>
                </a:rPr>
                <a:t>pioneer, we help our customers to be successful by inspiring people with their baked products.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076FEEE1-85D6-4E6A-BF39-D6724CE6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461" y="1952481"/>
            <a:ext cx="3991998" cy="381276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55425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2718E-85F5-49AF-8B49-6011A7BA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325523-376C-49E3-B2FB-123C411D0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38836E-7D5C-4FA8-A58A-795172F7DC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26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971B7C-FC1F-4B84-A59E-5FB0DF34117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55DB100-3BC1-40EA-98FF-FCFD09855D7B}"/>
              </a:ext>
            </a:extLst>
          </p:cNvPr>
          <p:cNvSpPr txBox="1">
            <a:spLocks/>
          </p:cNvSpPr>
          <p:nvPr/>
        </p:nvSpPr>
        <p:spPr bwMode="auto">
          <a:xfrm>
            <a:off x="345221" y="5321170"/>
            <a:ext cx="403314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1200" b="1" dirty="0">
                <a:solidFill>
                  <a:srgbClr val="6C7474"/>
                </a:solidFill>
                <a:latin typeface="Verdana"/>
                <a:ea typeface="MS PGothic"/>
              </a:rPr>
              <a:t>Max Mustermann</a:t>
            </a:r>
          </a:p>
          <a:p>
            <a:r>
              <a:rPr lang="de-DE" altLang="de-DE" sz="1200" dirty="0">
                <a:solidFill>
                  <a:srgbClr val="6C7474"/>
                </a:solidFill>
                <a:latin typeface="Verdana"/>
                <a:ea typeface="MS PGothic"/>
              </a:rPr>
              <a:t>Stellenbezeichnung</a:t>
            </a:r>
          </a:p>
          <a:p>
            <a:endParaRPr lang="de-DE" altLang="de-DE" sz="1200" b="1">
              <a:solidFill>
                <a:srgbClr val="6C7474"/>
              </a:solidFill>
              <a:latin typeface="Verdana" panose="020B0604030504040204" pitchFamily="34" charset="0"/>
            </a:endParaRPr>
          </a:p>
          <a:p>
            <a:r>
              <a:rPr lang="de-DE" altLang="de-DE" sz="1200" b="1" dirty="0">
                <a:solidFill>
                  <a:srgbClr val="6C7474"/>
                </a:solidFill>
                <a:latin typeface="Verdana"/>
                <a:ea typeface="MS PGothic"/>
              </a:rPr>
              <a:t>FRITSCH </a:t>
            </a:r>
            <a:r>
              <a:rPr lang="de-DE" altLang="de-DE" sz="1200" b="1" dirty="0" err="1">
                <a:solidFill>
                  <a:srgbClr val="6C7474"/>
                </a:solidFill>
                <a:latin typeface="Verdana"/>
                <a:ea typeface="MS PGothic"/>
              </a:rPr>
              <a:t>Bakery</a:t>
            </a:r>
            <a:r>
              <a:rPr lang="de-DE" altLang="de-DE" sz="1200" b="1" dirty="0">
                <a:solidFill>
                  <a:srgbClr val="6C7474"/>
                </a:solidFill>
                <a:latin typeface="Verdana"/>
                <a:ea typeface="MS PGothic"/>
              </a:rPr>
              <a:t> Technologies GmbH &amp; Co. KG</a:t>
            </a:r>
            <a:br>
              <a:rPr lang="de-DE" altLang="de-DE" sz="1200" dirty="0">
                <a:latin typeface="Verdana" panose="020B0604030504040204" pitchFamily="34" charset="0"/>
              </a:rPr>
            </a:br>
            <a:r>
              <a:rPr lang="de-DE" altLang="de-DE" sz="1200" dirty="0" err="1">
                <a:solidFill>
                  <a:srgbClr val="6C7474"/>
                </a:solidFill>
                <a:latin typeface="Verdana"/>
                <a:ea typeface="MS PGothic"/>
              </a:rPr>
              <a:t>Bahnhoftraße</a:t>
            </a:r>
            <a:r>
              <a:rPr lang="de-DE" altLang="de-DE" sz="1200" dirty="0">
                <a:solidFill>
                  <a:srgbClr val="6C7474"/>
                </a:solidFill>
                <a:latin typeface="Verdana"/>
                <a:ea typeface="MS PGothic"/>
              </a:rPr>
              <a:t> 27-31</a:t>
            </a:r>
            <a:br>
              <a:rPr lang="de-DE" altLang="de-DE" sz="1200" dirty="0">
                <a:latin typeface="Verdana" panose="020B0604030504040204" pitchFamily="34" charset="0"/>
              </a:rPr>
            </a:br>
            <a:r>
              <a:rPr lang="de-DE" altLang="de-DE" sz="1200" dirty="0">
                <a:solidFill>
                  <a:srgbClr val="6C7474"/>
                </a:solidFill>
                <a:latin typeface="Verdana"/>
                <a:ea typeface="MS PGothic"/>
              </a:rPr>
              <a:t>97348 Markt Einersheim | Germany</a:t>
            </a:r>
            <a:br>
              <a:rPr lang="de-DE" altLang="de-DE" sz="1200" dirty="0">
                <a:latin typeface="Verdana" panose="020B0604030504040204" pitchFamily="34" charset="0"/>
              </a:rPr>
            </a:br>
            <a:r>
              <a:rPr lang="de-DE" altLang="de-DE" sz="1200" u="sng" dirty="0">
                <a:solidFill>
                  <a:srgbClr val="6C7474"/>
                </a:solidFill>
                <a:latin typeface="Verdana"/>
                <a:ea typeface="MS PGothic"/>
              </a:rPr>
              <a:t>www.fritsch-group.com</a:t>
            </a:r>
            <a:endParaRPr lang="de-DE" altLang="de-DE" sz="1200" dirty="0">
              <a:solidFill>
                <a:srgbClr val="6C7474"/>
              </a:solidFill>
              <a:latin typeface="Verdana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4851487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2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1DA091-F03C-4247-8EDA-ED51DC60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47104944-135A-4793-96F2-B56647F39137}"/>
              </a:ext>
            </a:extLst>
          </p:cNvPr>
          <p:cNvSpPr/>
          <p:nvPr/>
        </p:nvSpPr>
        <p:spPr>
          <a:xfrm>
            <a:off x="2221213" y="1428090"/>
            <a:ext cx="7747453" cy="2164812"/>
          </a:xfrm>
          <a:prstGeom prst="triangle">
            <a:avLst>
              <a:gd name="adj" fmla="val 5035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39CC98-6C28-4917-B425-EC200E9D5E08}"/>
              </a:ext>
            </a:extLst>
          </p:cNvPr>
          <p:cNvSpPr txBox="1"/>
          <p:nvPr/>
        </p:nvSpPr>
        <p:spPr>
          <a:xfrm>
            <a:off x="5416575" y="5895361"/>
            <a:ext cx="151216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002F4F-FCC3-4668-A53C-0A459275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390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3824D2-17D7-4638-89A1-FF7A9515B216}"/>
              </a:ext>
            </a:extLst>
          </p:cNvPr>
          <p:cNvSpPr txBox="1"/>
          <p:nvPr/>
        </p:nvSpPr>
        <p:spPr>
          <a:xfrm>
            <a:off x="7793815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Passion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AC094-A50D-4D0C-B890-27FA85B2CD0D}"/>
              </a:ext>
            </a:extLst>
          </p:cNvPr>
          <p:cNvSpPr/>
          <p:nvPr/>
        </p:nvSpPr>
        <p:spPr>
          <a:xfrm>
            <a:off x="2158635" y="2198995"/>
            <a:ext cx="7810031" cy="142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A4996-4B17-42FC-B431-723FD08A4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1435532"/>
            <a:ext cx="7619956" cy="2149200"/>
          </a:xfrm>
          <a:prstGeom prst="triangle">
            <a:avLst>
              <a:gd name="adj" fmla="val 49690"/>
            </a:avLst>
          </a:prstGeom>
          <a:ln w="25400">
            <a:solidFill>
              <a:srgbClr val="ED1C24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ED113A-D18C-47F5-A169-4D80CCA0D15B}"/>
              </a:ext>
            </a:extLst>
          </p:cNvPr>
          <p:cNvSpPr txBox="1"/>
          <p:nvPr/>
        </p:nvSpPr>
        <p:spPr>
          <a:xfrm>
            <a:off x="2859846" y="3306842"/>
            <a:ext cx="2922602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FRITSCH at a glance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B37AB5-A728-4735-A6C0-107FA0C2E28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4869983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02B322E-0A54-4188-A70E-1C0295B1BD33}"/>
              </a:ext>
            </a:extLst>
          </p:cNvPr>
          <p:cNvSpPr txBox="1"/>
          <p:nvPr/>
        </p:nvSpPr>
        <p:spPr>
          <a:xfrm>
            <a:off x="5249584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ABE74D9-C4A8-43E6-A821-3B5A2B8080B0}"/>
              </a:ext>
            </a:extLst>
          </p:cNvPr>
          <p:cNvSpPr txBox="1"/>
          <p:nvPr/>
        </p:nvSpPr>
        <p:spPr>
          <a:xfrm>
            <a:off x="2651509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Competence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4230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Verdana"/>
              </a:rPr>
              <a:t>FRITSCH has been offering excellence Made in Germany for over 90 years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3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cs typeface="Verdana"/>
              </a:rPr>
              <a:t>FRITSCH at a glance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19AFD70-4634-722D-0D84-9EDDFBAEB3C3}"/>
              </a:ext>
            </a:extLst>
          </p:cNvPr>
          <p:cNvGrpSpPr/>
          <p:nvPr/>
        </p:nvGrpSpPr>
        <p:grpSpPr>
          <a:xfrm>
            <a:off x="-12642" y="1494211"/>
            <a:ext cx="12195215" cy="5356742"/>
            <a:chOff x="-12642" y="1494211"/>
            <a:chExt cx="12195215" cy="5356742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B0A08F15-974F-4A63-8576-614E83DA7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94" t="-2"/>
            <a:stretch/>
          </p:blipFill>
          <p:spPr>
            <a:xfrm>
              <a:off x="-12642" y="2114875"/>
              <a:ext cx="12195215" cy="4736078"/>
            </a:xfrm>
            <a:prstGeom prst="rect">
              <a:avLst/>
            </a:prstGeom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7328779C-A144-429D-BA93-8CC23C167D06}"/>
                </a:ext>
              </a:extLst>
            </p:cNvPr>
            <p:cNvGrpSpPr/>
            <p:nvPr/>
          </p:nvGrpSpPr>
          <p:grpSpPr>
            <a:xfrm>
              <a:off x="8345618" y="2069351"/>
              <a:ext cx="1980000" cy="1828216"/>
              <a:chOff x="6829516" y="2179075"/>
              <a:chExt cx="1980000" cy="1828216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1DB4513F-D0B3-47BD-B11E-A77B39200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516" y="2179075"/>
                <a:ext cx="1980000" cy="124254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1EA5E82-791F-47F9-A95C-115722B080D6}"/>
                  </a:ext>
                </a:extLst>
              </p:cNvPr>
              <p:cNvSpPr txBox="1"/>
              <p:nvPr/>
            </p:nvSpPr>
            <p:spPr>
              <a:xfrm>
                <a:off x="6829516" y="3511510"/>
                <a:ext cx="1980000" cy="4957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ctr">
                  <a:defRPr sz="1050">
                    <a:solidFill>
                      <a:srgbClr val="6C747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None/>
                </a:pPr>
                <a:r>
                  <a:rPr lang="en-US" sz="1000" b="1">
                    <a:solidFill>
                      <a:srgbClr val="ED1C24"/>
                    </a:solidFill>
                  </a:rPr>
                  <a:t>Employees:</a:t>
                </a:r>
              </a:p>
              <a:p>
                <a:pPr>
                  <a:buNone/>
                </a:pPr>
                <a:r>
                  <a:rPr lang="en-US" sz="1000" b="1"/>
                  <a:t> ca. 500 worldwide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743728E-2BBF-4F98-BE93-B1CE3A41C943}"/>
                </a:ext>
              </a:extLst>
            </p:cNvPr>
            <p:cNvGrpSpPr/>
            <p:nvPr/>
          </p:nvGrpSpPr>
          <p:grpSpPr>
            <a:xfrm>
              <a:off x="2754477" y="4430113"/>
              <a:ext cx="1980000" cy="1818923"/>
              <a:chOff x="313833" y="4356959"/>
              <a:chExt cx="1980000" cy="1818923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3589C211-32DC-4741-9225-D5548B025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833" y="4356959"/>
                <a:ext cx="1980000" cy="124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06ADD07-5585-42B8-882A-39D7C13D24EB}"/>
                  </a:ext>
                </a:extLst>
              </p:cNvPr>
              <p:cNvSpPr txBox="1"/>
              <p:nvPr/>
            </p:nvSpPr>
            <p:spPr>
              <a:xfrm>
                <a:off x="313833" y="5679082"/>
                <a:ext cx="1980000" cy="496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ctr">
                  <a:defRPr sz="1050">
                    <a:solidFill>
                      <a:srgbClr val="6C747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None/>
                </a:pPr>
                <a:r>
                  <a:rPr lang="en-US" sz="1000" b="1">
                    <a:solidFill>
                      <a:srgbClr val="FF0000"/>
                    </a:solidFill>
                  </a:rPr>
                  <a:t>Production location: </a:t>
                </a:r>
                <a:r>
                  <a:rPr lang="en-US" sz="1000" b="1"/>
                  <a:t>Germany</a:t>
                </a: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52B0E25-2863-4EE8-8807-78832B297098}"/>
                </a:ext>
              </a:extLst>
            </p:cNvPr>
            <p:cNvGrpSpPr/>
            <p:nvPr/>
          </p:nvGrpSpPr>
          <p:grpSpPr>
            <a:xfrm>
              <a:off x="1891255" y="2069351"/>
              <a:ext cx="1980000" cy="1802342"/>
              <a:chOff x="313833" y="2204951"/>
              <a:chExt cx="1980000" cy="1802342"/>
            </a:xfrm>
          </p:grpSpPr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3721E1A-05F5-4E2E-9314-85C73B8655E8}"/>
                  </a:ext>
                </a:extLst>
              </p:cNvPr>
              <p:cNvSpPr txBox="1"/>
              <p:nvPr/>
            </p:nvSpPr>
            <p:spPr>
              <a:xfrm>
                <a:off x="313833" y="3511511"/>
                <a:ext cx="1980000" cy="49578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ctr">
                  <a:defRPr sz="1050">
                    <a:solidFill>
                      <a:srgbClr val="6C747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000" b="1">
                    <a:solidFill>
                      <a:srgbClr val="FF0000"/>
                    </a:solidFill>
                  </a:rPr>
                  <a:t>Established: </a:t>
                </a:r>
                <a:br>
                  <a:rPr lang="en-US" sz="1000" b="1"/>
                </a:br>
                <a:r>
                  <a:rPr lang="en-US" sz="1000" b="1"/>
                  <a:t>1926 in Wiese</a:t>
                </a:r>
                <a:r>
                  <a:rPr lang="de-DE" sz="1000" b="1"/>
                  <a:t> 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1816BBDD-C5DC-4F8D-B61B-63CBB5D72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833" y="2204951"/>
                <a:ext cx="1980000" cy="124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DD09723-6F07-4EEF-8D74-EED484309E60}"/>
                </a:ext>
              </a:extLst>
            </p:cNvPr>
            <p:cNvGrpSpPr/>
            <p:nvPr/>
          </p:nvGrpSpPr>
          <p:grpSpPr>
            <a:xfrm>
              <a:off x="7478628" y="4435769"/>
              <a:ext cx="1980000" cy="1822560"/>
              <a:chOff x="5947999" y="4435769"/>
              <a:chExt cx="1980000" cy="1822560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5509AE2C-4AC7-43EB-B3BC-66B2596865A0}"/>
                  </a:ext>
                </a:extLst>
              </p:cNvPr>
              <p:cNvSpPr txBox="1"/>
              <p:nvPr/>
            </p:nvSpPr>
            <p:spPr>
              <a:xfrm>
                <a:off x="5947999" y="5762548"/>
                <a:ext cx="1980000" cy="4957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ctr">
                  <a:defRPr sz="1050">
                    <a:solidFill>
                      <a:srgbClr val="6C747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sz="1000" b="1" err="1">
                    <a:solidFill>
                      <a:srgbClr val="ED1C24"/>
                    </a:solidFill>
                  </a:rPr>
                  <a:t>since</a:t>
                </a:r>
                <a:r>
                  <a:rPr lang="de-DE" sz="1000" b="1">
                    <a:solidFill>
                      <a:srgbClr val="ED1C24"/>
                    </a:solidFill>
                  </a:rPr>
                  <a:t> 2019</a:t>
                </a:r>
                <a:endParaRPr lang="de-DE" sz="1000" b="1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5A7F0C0C-3E20-4EB8-B3E1-09647BEE1391}"/>
                  </a:ext>
                </a:extLst>
              </p:cNvPr>
              <p:cNvSpPr/>
              <p:nvPr/>
            </p:nvSpPr>
            <p:spPr>
              <a:xfrm>
                <a:off x="5947999" y="4435769"/>
                <a:ext cx="1980000" cy="124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err="1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22FF49C-7ED2-43EC-8BEB-E07DBAB4AABA}"/>
                </a:ext>
              </a:extLst>
            </p:cNvPr>
            <p:cNvGrpSpPr/>
            <p:nvPr/>
          </p:nvGrpSpPr>
          <p:grpSpPr>
            <a:xfrm>
              <a:off x="5117737" y="1494211"/>
              <a:ext cx="1981399" cy="1812589"/>
              <a:chOff x="3582000" y="1587159"/>
              <a:chExt cx="1981399" cy="1812589"/>
            </a:xfrm>
          </p:grpSpPr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74B2B800-7630-4BC6-8CED-2289C98590F0}"/>
                  </a:ext>
                </a:extLst>
              </p:cNvPr>
              <p:cNvSpPr txBox="1"/>
              <p:nvPr/>
            </p:nvSpPr>
            <p:spPr>
              <a:xfrm>
                <a:off x="3583399" y="2903966"/>
                <a:ext cx="1980000" cy="49578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A7ACA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de-DE"/>
                </a:defPPr>
                <a:lvl1pPr algn="ctr">
                  <a:defRPr sz="1050">
                    <a:solidFill>
                      <a:srgbClr val="6C7474"/>
                    </a:solidFill>
                    <a:latin typeface="Verdana" panose="020B0604030504040204" pitchFamily="34" charset="0"/>
                    <a:ea typeface="Verdana" panose="020B060403050404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de-DE" sz="1000" b="1">
                    <a:solidFill>
                      <a:srgbClr val="FF0000"/>
                    </a:solidFill>
                  </a:rPr>
                  <a:t>Head Office: </a:t>
                </a:r>
                <a:br>
                  <a:rPr lang="de-DE" sz="1000" b="1"/>
                </a:br>
                <a:r>
                  <a:rPr lang="en-US" sz="1000" b="1" err="1"/>
                  <a:t>Markt</a:t>
                </a:r>
                <a:r>
                  <a:rPr lang="en-US" sz="1000" b="1"/>
                  <a:t> </a:t>
                </a:r>
                <a:r>
                  <a:rPr lang="en-US" sz="1000" b="1" err="1"/>
                  <a:t>Einersheim</a:t>
                </a:r>
                <a:r>
                  <a:rPr lang="en-US" sz="1000" b="1"/>
                  <a:t> </a:t>
                </a:r>
                <a:br>
                  <a:rPr lang="en-US" sz="1000" b="1"/>
                </a:br>
                <a:r>
                  <a:rPr lang="en-US" sz="1000" b="1"/>
                  <a:t>near Würzburg</a:t>
                </a:r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BD438C25-A7B7-445B-B38B-8EEB9F5BC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82000" y="1587159"/>
                <a:ext cx="1980000" cy="1242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273D54B-ADD0-408F-B2E8-227F11DD0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8628" y="4668936"/>
              <a:ext cx="1800000" cy="77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68187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rafik 883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27E4C90E-1228-4B2A-B211-E6BB1712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23" b="39159"/>
          <a:stretch/>
        </p:blipFill>
        <p:spPr>
          <a:xfrm>
            <a:off x="1646342" y="1709365"/>
            <a:ext cx="9201578" cy="47797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/>
            </a:br>
            <a:r>
              <a:rPr lang="en-GB"/>
              <a:t>As a part of the MULTIVAC group, FRITSCH is always around the corner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4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FRITSCH </a:t>
            </a:r>
            <a:r>
              <a:rPr lang="de-DE" err="1"/>
              <a:t>worldwide</a:t>
            </a:r>
            <a:endParaRPr lang="de-DE"/>
          </a:p>
        </p:txBody>
      </p:sp>
      <p:grpSp>
        <p:nvGrpSpPr>
          <p:cNvPr id="891" name="Gruppieren 890">
            <a:extLst>
              <a:ext uri="{FF2B5EF4-FFF2-40B4-BE49-F238E27FC236}">
                <a16:creationId xmlns:a16="http://schemas.microsoft.com/office/drawing/2014/main" id="{52EB9A4F-6CFB-423E-859B-ECDAA099C08A}"/>
              </a:ext>
            </a:extLst>
          </p:cNvPr>
          <p:cNvGrpSpPr/>
          <p:nvPr/>
        </p:nvGrpSpPr>
        <p:grpSpPr>
          <a:xfrm>
            <a:off x="5951984" y="2420888"/>
            <a:ext cx="1946945" cy="756000"/>
            <a:chOff x="5285125" y="5342214"/>
            <a:chExt cx="1946945" cy="756000"/>
          </a:xfrm>
        </p:grpSpPr>
        <p:pic>
          <p:nvPicPr>
            <p:cNvPr id="888" name="Grafik 887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88EFFA7-CB98-423A-B2A9-2101E0BBF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307" y="5630214"/>
              <a:ext cx="1090763" cy="468000"/>
            </a:xfrm>
            <a:prstGeom prst="rect">
              <a:avLst/>
            </a:prstGeom>
          </p:spPr>
        </p:pic>
        <p:pic>
          <p:nvPicPr>
            <p:cNvPr id="890" name="Grafik 889">
              <a:extLst>
                <a:ext uri="{FF2B5EF4-FFF2-40B4-BE49-F238E27FC236}">
                  <a16:creationId xmlns:a16="http://schemas.microsoft.com/office/drawing/2014/main" id="{CBFFB7D7-784C-4B5D-AB69-1546D230D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125" y="5342214"/>
              <a:ext cx="76557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32639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From product development to customer service – FRITSCH offers you more than just a production line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5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cs typeface="Verdana"/>
              </a:rPr>
              <a:t>P</a:t>
            </a:r>
            <a:r>
              <a:rPr lang="en-US" sz="1600" b="0" i="0" baseline="0">
                <a:solidFill>
                  <a:srgbClr val="6C7474"/>
                </a:solidFill>
                <a:cs typeface="Verdana"/>
              </a:rPr>
              <a:t>ortfolio</a:t>
            </a:r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CF0235E-C7F8-4E14-BF4A-4A1E0DAC1C51}"/>
              </a:ext>
            </a:extLst>
          </p:cNvPr>
          <p:cNvGrpSpPr/>
          <p:nvPr/>
        </p:nvGrpSpPr>
        <p:grpSpPr>
          <a:xfrm>
            <a:off x="901997" y="1533486"/>
            <a:ext cx="2716076" cy="2186046"/>
            <a:chOff x="422998" y="1665464"/>
            <a:chExt cx="2716076" cy="2186046"/>
          </a:xfrm>
        </p:grpSpPr>
        <p:pic>
          <p:nvPicPr>
            <p:cNvPr id="7" name="Grafik 3">
              <a:extLst>
                <a:ext uri="{FF2B5EF4-FFF2-40B4-BE49-F238E27FC236}">
                  <a16:creationId xmlns:a16="http://schemas.microsoft.com/office/drawing/2014/main" id="{770CDACE-69EA-462F-BC48-B8EA4462C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3302" y="1665464"/>
              <a:ext cx="2705772" cy="179924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4379BDEE-D5BC-449A-AA7F-A385E33571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2998" y="3525118"/>
              <a:ext cx="2716076" cy="326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altLang="de-DE" sz="1000" b="1" i="0"/>
                <a:t>Product development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42D9727-5D95-4363-AA62-C6350619E385}"/>
              </a:ext>
            </a:extLst>
          </p:cNvPr>
          <p:cNvGrpSpPr/>
          <p:nvPr/>
        </p:nvGrpSpPr>
        <p:grpSpPr>
          <a:xfrm>
            <a:off x="8596713" y="4000212"/>
            <a:ext cx="2718711" cy="2191238"/>
            <a:chOff x="6002345" y="4000212"/>
            <a:chExt cx="2718711" cy="2191238"/>
          </a:xfrm>
        </p:grpSpPr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FB2A527-6407-4B9B-9276-3BA68D36D10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02345" y="5863850"/>
              <a:ext cx="2718711" cy="327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altLang="de-DE" sz="1000" b="1" i="0"/>
                <a:t>Customer Service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29CE764-F11E-4C08-BC00-D0904685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3055" y="4000212"/>
              <a:ext cx="2718000" cy="17954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B57BE0E-C827-4FB0-84AC-C28259216E5E}"/>
              </a:ext>
            </a:extLst>
          </p:cNvPr>
          <p:cNvGrpSpPr/>
          <p:nvPr/>
        </p:nvGrpSpPr>
        <p:grpSpPr>
          <a:xfrm>
            <a:off x="4748777" y="3995674"/>
            <a:ext cx="2719154" cy="2195776"/>
            <a:chOff x="3213314" y="3995674"/>
            <a:chExt cx="2719154" cy="2195776"/>
          </a:xfrm>
        </p:grpSpPr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2E7BB7CB-C7AC-4CC1-9D40-CCF9AB4BCD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13314" y="5863850"/>
              <a:ext cx="2719153" cy="327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altLang="de-DE" sz="1000" b="1" i="0"/>
                <a:t>Complete production lines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E73508F-834C-438E-8519-C4690B0E8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3757" y="3995674"/>
              <a:ext cx="2718711" cy="18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3C66E5B-545C-4B89-AA60-2FF405177189}"/>
              </a:ext>
            </a:extLst>
          </p:cNvPr>
          <p:cNvGrpSpPr/>
          <p:nvPr/>
        </p:nvGrpSpPr>
        <p:grpSpPr>
          <a:xfrm>
            <a:off x="4747817" y="1532726"/>
            <a:ext cx="2719153" cy="2186806"/>
            <a:chOff x="3213315" y="1664704"/>
            <a:chExt cx="2719153" cy="2186806"/>
          </a:xfrm>
        </p:grpSpPr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35594654-79BF-417C-B38A-F6D2D4E2164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13757" y="3525421"/>
              <a:ext cx="2718711" cy="32608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>
                <a:buNone/>
              </a:pPr>
              <a:r>
                <a:rPr lang="en-US" altLang="de-DE" sz="1000" b="1" i="0"/>
                <a:t>Consultation process technology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9EDCECB3-A0C2-45A2-84E4-936B74340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3315" y="1664704"/>
              <a:ext cx="2718000" cy="18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B415FA6-B7F4-40C4-BAB8-742307214C58}"/>
              </a:ext>
            </a:extLst>
          </p:cNvPr>
          <p:cNvGrpSpPr/>
          <p:nvPr/>
        </p:nvGrpSpPr>
        <p:grpSpPr>
          <a:xfrm>
            <a:off x="912301" y="3995674"/>
            <a:ext cx="2707694" cy="2195776"/>
            <a:chOff x="433302" y="3995674"/>
            <a:chExt cx="2707694" cy="2195776"/>
          </a:xfrm>
        </p:grpSpPr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2E2EA96A-3CD5-4594-9A3E-A02B7DEC22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3302" y="5863850"/>
              <a:ext cx="2705772" cy="327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altLang="de-DE" sz="1000" b="1" i="0"/>
                <a:t>Engineering</a:t>
              </a:r>
              <a:endParaRPr lang="de-DE" altLang="de-DE" sz="1000" b="1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05608C0-09EB-43EF-9F70-487CB3737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302" y="3995674"/>
              <a:ext cx="2707694" cy="17969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790F8B4-7C71-483F-84B2-B875A7CEC6CD}"/>
              </a:ext>
            </a:extLst>
          </p:cNvPr>
          <p:cNvGrpSpPr/>
          <p:nvPr/>
        </p:nvGrpSpPr>
        <p:grpSpPr>
          <a:xfrm>
            <a:off x="8596713" y="1529617"/>
            <a:ext cx="2718711" cy="2189915"/>
            <a:chOff x="6002345" y="1661595"/>
            <a:chExt cx="2718711" cy="2189915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8A17180C-69AE-4F1E-8EB3-B7BABF738A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02345" y="3523910"/>
              <a:ext cx="2718711" cy="327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>
                <a:buNone/>
              </a:pPr>
              <a:r>
                <a:rPr lang="en-US" altLang="de-DE" sz="1000" b="1" i="0"/>
                <a:t>Machinery and plant construction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2F0BCA4-0738-4F14-83BC-9104C4A07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3056" y="1661595"/>
              <a:ext cx="2718000" cy="180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461062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CD651-13AA-4B9E-8C42-F508AED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Agenda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63AC3-E8DB-4B40-9A25-A1C1C448D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14A238-D163-40BC-A741-73EEC405D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6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4FC414-378A-4035-9F00-DC237A4C62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70A31211-CC1F-4B75-BCA0-A5EE6FF7B044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B2B26C-AC2F-45C9-8478-F66B0C613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1DA091-F03C-4247-8EDA-ED51DC6057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3755186"/>
            <a:ext cx="2448000" cy="2484000"/>
          </a:xfrm>
          <a:prstGeom prst="rect">
            <a:avLst/>
          </a:prstGeom>
          <a:ln w="25400">
            <a:solidFill>
              <a:srgbClr val="ED1C2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47104944-135A-4793-96F2-B56647F39137}"/>
              </a:ext>
            </a:extLst>
          </p:cNvPr>
          <p:cNvSpPr/>
          <p:nvPr/>
        </p:nvSpPr>
        <p:spPr>
          <a:xfrm>
            <a:off x="2221213" y="1428090"/>
            <a:ext cx="7747453" cy="2164812"/>
          </a:xfrm>
          <a:prstGeom prst="triangle">
            <a:avLst>
              <a:gd name="adj" fmla="val 5035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39CC98-6C28-4917-B425-EC200E9D5E08}"/>
              </a:ext>
            </a:extLst>
          </p:cNvPr>
          <p:cNvSpPr txBox="1"/>
          <p:nvPr/>
        </p:nvSpPr>
        <p:spPr>
          <a:xfrm>
            <a:off x="5416575" y="5895361"/>
            <a:ext cx="151216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F002F4F-FCC3-4668-A53C-0A4592750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390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3824D2-17D7-4638-89A1-FF7A9515B216}"/>
              </a:ext>
            </a:extLst>
          </p:cNvPr>
          <p:cNvSpPr txBox="1"/>
          <p:nvPr/>
        </p:nvSpPr>
        <p:spPr>
          <a:xfrm>
            <a:off x="7793815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AC094-A50D-4D0C-B890-27FA85B2CD0D}"/>
              </a:ext>
            </a:extLst>
          </p:cNvPr>
          <p:cNvSpPr/>
          <p:nvPr/>
        </p:nvSpPr>
        <p:spPr>
          <a:xfrm>
            <a:off x="2158635" y="2198995"/>
            <a:ext cx="7810031" cy="142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FA4996-4B17-42FC-B431-723FD08A42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34" y="1435532"/>
            <a:ext cx="7619956" cy="2149200"/>
          </a:xfrm>
          <a:prstGeom prst="triangle">
            <a:avLst>
              <a:gd name="adj" fmla="val 49690"/>
            </a:avLst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7ED113A-D18C-47F5-A169-4D80CCA0D15B}"/>
              </a:ext>
            </a:extLst>
          </p:cNvPr>
          <p:cNvSpPr txBox="1"/>
          <p:nvPr/>
        </p:nvSpPr>
        <p:spPr>
          <a:xfrm>
            <a:off x="2859846" y="3306842"/>
            <a:ext cx="2922602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FRITSCH at a glance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B37AB5-A728-4735-A6C0-107FA0C2E285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"/>
          <a:stretch/>
        </p:blipFill>
        <p:spPr>
          <a:xfrm>
            <a:off x="4869983" y="3755186"/>
            <a:ext cx="2448000" cy="24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02B322E-0A54-4188-A70E-1C0295B1BD33}"/>
              </a:ext>
            </a:extLst>
          </p:cNvPr>
          <p:cNvSpPr txBox="1"/>
          <p:nvPr/>
        </p:nvSpPr>
        <p:spPr>
          <a:xfrm>
            <a:off x="5249584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600" b="1">
                <a:solidFill>
                  <a:srgbClr val="6C74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ABE74D9-C4A8-43E6-A821-3B5A2B8080B0}"/>
              </a:ext>
            </a:extLst>
          </p:cNvPr>
          <p:cNvSpPr txBox="1"/>
          <p:nvPr/>
        </p:nvSpPr>
        <p:spPr>
          <a:xfrm>
            <a:off x="2651509" y="5852137"/>
            <a:ext cx="1688797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600" b="1" i="0">
                <a:solidFill>
                  <a:srgbClr val="6C7474"/>
                </a:solidFill>
                <a:latin typeface="Verdana"/>
                <a:cs typeface="Verdana"/>
              </a:rPr>
              <a:t>Competence</a:t>
            </a:r>
            <a:endParaRPr lang="de-DE" sz="1600" b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0920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We offer comprehensive solutions for artisanal,</a:t>
            </a:r>
            <a:b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</a:br>
            <a:r>
              <a:rPr lang="en-US" sz="2000" b="1" i="0" baseline="0">
                <a:solidFill>
                  <a:srgbClr val="6C7474"/>
                </a:solidFill>
                <a:latin typeface="Verdana"/>
                <a:cs typeface="Verdana"/>
              </a:rPr>
              <a:t>mid-sized and industrial bakeries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7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0" i="0" baseline="0">
                <a:solidFill>
                  <a:srgbClr val="6C7474"/>
                </a:solidFill>
                <a:latin typeface="Verdana"/>
                <a:cs typeface="Verdana"/>
              </a:rPr>
              <a:t>Solutions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002881-ED4F-4EAD-B24E-75D0D9BE9B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3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A159FC-8D8E-4F70-A661-21299DC1B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222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66E0316-216D-439C-A2C5-69EAC2C5F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741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0F3D9A9-FD6B-4292-8280-26397EA276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260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27C672-7B91-4034-957D-6B34D3C6A3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779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9CC336-92B7-45DE-898C-DDB32D79DF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299" y="1658684"/>
            <a:ext cx="1718181" cy="90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6DCD20E7-C166-48EC-BF1C-5F0F142395DA}"/>
              </a:ext>
            </a:extLst>
          </p:cNvPr>
          <p:cNvSpPr/>
          <p:nvPr/>
        </p:nvSpPr>
        <p:spPr>
          <a:xfrm>
            <a:off x="1777061" y="2852221"/>
            <a:ext cx="8649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>
                <a:solidFill>
                  <a:srgbClr val="6C7474"/>
                </a:solidFill>
                <a:latin typeface="Verdana"/>
                <a:cs typeface="Verdana"/>
              </a:rPr>
              <a:t>Your </a:t>
            </a:r>
            <a:r>
              <a:rPr lang="en-US" sz="2000" b="1" i="0">
                <a:solidFill>
                  <a:srgbClr val="ED1C24"/>
                </a:solidFill>
                <a:latin typeface="Verdana"/>
                <a:cs typeface="Verdana"/>
              </a:rPr>
              <a:t>product</a:t>
            </a:r>
            <a:r>
              <a:rPr lang="en-US" sz="2000" b="1" i="0">
                <a:solidFill>
                  <a:srgbClr val="6C7474"/>
                </a:solidFill>
                <a:latin typeface="Verdana"/>
                <a:cs typeface="Verdana"/>
              </a:rPr>
              <a:t> – our </a:t>
            </a:r>
            <a:r>
              <a:rPr lang="en-US" sz="2000" b="1" i="0">
                <a:solidFill>
                  <a:srgbClr val="ED1C24"/>
                </a:solidFill>
                <a:latin typeface="Verdana"/>
                <a:cs typeface="Verdana"/>
              </a:rPr>
              <a:t>solution</a:t>
            </a:r>
          </a:p>
          <a:p>
            <a:pPr algn="ctr">
              <a:buNone/>
            </a:pPr>
            <a:r>
              <a:rPr lang="en-US" sz="1600">
                <a:solidFill>
                  <a:srgbClr val="6C7474"/>
                </a:solidFill>
                <a:latin typeface="Verdana"/>
                <a:cs typeface="Verdana"/>
              </a:rPr>
              <a:t>for</a:t>
            </a:r>
            <a:endParaRPr lang="en-US" sz="2000" i="0">
              <a:solidFill>
                <a:srgbClr val="6C7474"/>
              </a:solidFill>
              <a:latin typeface="Verdana"/>
              <a:cs typeface="Verdana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BC731BD-D731-436D-9816-AFFD371FDFFA}"/>
              </a:ext>
            </a:extLst>
          </p:cNvPr>
          <p:cNvGrpSpPr/>
          <p:nvPr/>
        </p:nvGrpSpPr>
        <p:grpSpPr>
          <a:xfrm>
            <a:off x="8213193" y="3782650"/>
            <a:ext cx="2592000" cy="2350619"/>
            <a:chOff x="8213193" y="3586006"/>
            <a:chExt cx="2592000" cy="2350619"/>
          </a:xfrm>
        </p:grpSpPr>
        <p:pic>
          <p:nvPicPr>
            <p:cNvPr id="15" name="Grafik 14" descr="Ein Bild, das drinnen, Tisch, sitzend, Raum enthält.&#10;&#10;Automatisch generierte Beschreibung">
              <a:extLst>
                <a:ext uri="{FF2B5EF4-FFF2-40B4-BE49-F238E27FC236}">
                  <a16:creationId xmlns:a16="http://schemas.microsoft.com/office/drawing/2014/main" id="{9044380F-C83B-4238-9BB6-A7960F072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3193" y="3586006"/>
              <a:ext cx="2592000" cy="1728000"/>
            </a:xfrm>
            <a:prstGeom prst="rect">
              <a:avLst/>
            </a:prstGeom>
            <a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D71D23A-7C69-47D6-B44A-AD6B286526D2}"/>
                </a:ext>
              </a:extLst>
            </p:cNvPr>
            <p:cNvSpPr/>
            <p:nvPr/>
          </p:nvSpPr>
          <p:spPr>
            <a:xfrm>
              <a:off x="8213193" y="5504625"/>
              <a:ext cx="2592000" cy="43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Industrial producers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C4FBEE4-7740-48BC-9D6D-DBA522F6767E}"/>
              </a:ext>
            </a:extLst>
          </p:cNvPr>
          <p:cNvGrpSpPr/>
          <p:nvPr/>
        </p:nvGrpSpPr>
        <p:grpSpPr>
          <a:xfrm>
            <a:off x="4790739" y="3782650"/>
            <a:ext cx="2592000" cy="2350619"/>
            <a:chOff x="4790739" y="3586006"/>
            <a:chExt cx="2592000" cy="2350619"/>
          </a:xfrm>
        </p:grpSpPr>
        <p:pic>
          <p:nvPicPr>
            <p:cNvPr id="18" name="Grafik 17" descr="Ein Bild, das drinnen, blau, Tisch, Boot enthält.&#10;&#10;Automatisch generierte Beschreibung">
              <a:extLst>
                <a:ext uri="{FF2B5EF4-FFF2-40B4-BE49-F238E27FC236}">
                  <a16:creationId xmlns:a16="http://schemas.microsoft.com/office/drawing/2014/main" id="{5E47A03B-4B3A-495E-A46A-0AE6E85A7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0739" y="3586006"/>
              <a:ext cx="2592000" cy="1728001"/>
            </a:xfrm>
            <a:prstGeom prst="rect">
              <a:avLst/>
            </a:prstGeom>
            <a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93BE5BE-1D13-49C5-88D2-79DD287AB662}"/>
                </a:ext>
              </a:extLst>
            </p:cNvPr>
            <p:cNvSpPr/>
            <p:nvPr/>
          </p:nvSpPr>
          <p:spPr>
            <a:xfrm>
              <a:off x="4790739" y="5504625"/>
              <a:ext cx="2592000" cy="43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Medium-sized bakeries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934A6D8-760F-411F-A818-0A29CCA7779F}"/>
              </a:ext>
            </a:extLst>
          </p:cNvPr>
          <p:cNvGrpSpPr/>
          <p:nvPr/>
        </p:nvGrpSpPr>
        <p:grpSpPr>
          <a:xfrm>
            <a:off x="1368285" y="3782650"/>
            <a:ext cx="2592000" cy="2350619"/>
            <a:chOff x="1368285" y="3586006"/>
            <a:chExt cx="2592000" cy="2350619"/>
          </a:xfrm>
        </p:grpSpPr>
        <p:pic>
          <p:nvPicPr>
            <p:cNvPr id="21" name="Grafik 20" descr="Ein Bild, das Bett, Tisch, Computer enthält.&#10;&#10;Automatisch generierte Beschreibung">
              <a:extLst>
                <a:ext uri="{FF2B5EF4-FFF2-40B4-BE49-F238E27FC236}">
                  <a16:creationId xmlns:a16="http://schemas.microsoft.com/office/drawing/2014/main" id="{FAFBC432-F017-4F33-BAB1-99C615FC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285" y="3586006"/>
              <a:ext cx="2592000" cy="1728000"/>
            </a:xfrm>
            <a:prstGeom prst="rect">
              <a:avLst/>
            </a:prstGeom>
            <a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CB3972C4-91CB-4669-84DB-06F9DF71DA39}"/>
                </a:ext>
              </a:extLst>
            </p:cNvPr>
            <p:cNvSpPr/>
            <p:nvPr/>
          </p:nvSpPr>
          <p:spPr>
            <a:xfrm>
              <a:off x="1368285" y="5504625"/>
              <a:ext cx="2592000" cy="43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Artisan bakers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07102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en-US" sz="2000" b="1" i="0" baseline="0">
                <a:solidFill>
                  <a:srgbClr val="6C7474"/>
                </a:solidFill>
                <a:cs typeface="Verdana"/>
              </a:rPr>
              <a:t>Your product – our solution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36FCD8-30AF-470C-84D3-5151C07BA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FRITSCH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F8994F-B82C-475D-9AD9-1D2137F2F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C20E6-7A49-4241-9D46-BF7D77B6CC97}" type="slidenum">
              <a:rPr lang="de-DE" altLang="de-DE" smtClean="0"/>
              <a:pPr/>
              <a:t>8</a:t>
            </a:fld>
            <a:endParaRPr lang="de-DE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055DE4-A961-43A5-8E32-E862A1B46C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590E76B-DC42-4C13-911C-BBAFA9125FCF}" type="datetime1">
              <a:rPr lang="de-DE" altLang="de-DE" smtClean="0"/>
              <a:t>20.10.2022</a:t>
            </a:fld>
            <a:endParaRPr lang="de-DE" alt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564CCA-014F-4BD8-BA77-12A2A4056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baseline="0">
                <a:solidFill>
                  <a:srgbClr val="6C7474"/>
                </a:solidFill>
                <a:cs typeface="Verdana"/>
              </a:rPr>
              <a:t>Product segments and machines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5F0BB35-10D3-413C-B595-551003A437E4}"/>
              </a:ext>
            </a:extLst>
          </p:cNvPr>
          <p:cNvSpPr/>
          <p:nvPr/>
        </p:nvSpPr>
        <p:spPr>
          <a:xfrm>
            <a:off x="405375" y="1815518"/>
            <a:ext cx="3636000" cy="4372314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C7D68BD-C551-45CC-ADBD-64EC61E212A2}"/>
              </a:ext>
            </a:extLst>
          </p:cNvPr>
          <p:cNvSpPr/>
          <p:nvPr/>
        </p:nvSpPr>
        <p:spPr>
          <a:xfrm>
            <a:off x="4278930" y="1815432"/>
            <a:ext cx="3636000" cy="4374878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56FFBD7-947C-4F7D-B193-CC3EE813E19D}"/>
              </a:ext>
            </a:extLst>
          </p:cNvPr>
          <p:cNvSpPr/>
          <p:nvPr/>
        </p:nvSpPr>
        <p:spPr>
          <a:xfrm>
            <a:off x="8152485" y="1815432"/>
            <a:ext cx="3636000" cy="4374878"/>
          </a:xfrm>
          <a:prstGeom prst="rect">
            <a:avLst/>
          </a:prstGeom>
          <a:solidFill>
            <a:schemeClr val="bg1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>
              <a:solidFill>
                <a:srgbClr val="6C747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EAA6AF-5B11-4095-8C03-88DBFDDA61D2}"/>
              </a:ext>
            </a:extLst>
          </p:cNvPr>
          <p:cNvSpPr/>
          <p:nvPr/>
        </p:nvSpPr>
        <p:spPr>
          <a:xfrm>
            <a:off x="403515" y="1491432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400" b="1" i="0">
                <a:solidFill>
                  <a:schemeClr val="bg1"/>
                </a:solidFill>
                <a:latin typeface="Verdana"/>
                <a:cs typeface="Verdana"/>
              </a:rPr>
              <a:t>Bread &amp; bread rolls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49DA86E-5D81-4C1E-A9B1-C1C4F11C0989}"/>
              </a:ext>
            </a:extLst>
          </p:cNvPr>
          <p:cNvSpPr/>
          <p:nvPr/>
        </p:nvSpPr>
        <p:spPr>
          <a:xfrm>
            <a:off x="4277070" y="1493910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Pastries</a:t>
            </a:r>
            <a:endParaRPr lang="de-DE" sz="1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4EC7AC-218F-4D47-9E1A-A9D2C2D53E99}"/>
              </a:ext>
            </a:extLst>
          </p:cNvPr>
          <p:cNvSpPr/>
          <p:nvPr/>
        </p:nvSpPr>
        <p:spPr>
          <a:xfrm>
            <a:off x="8150625" y="1493910"/>
            <a:ext cx="3636000" cy="324000"/>
          </a:xfrm>
          <a:prstGeom prst="rect">
            <a:avLst/>
          </a:prstGeom>
          <a:solidFill>
            <a:srgbClr val="ED1C24"/>
          </a:solidFill>
          <a:ln w="9525">
            <a:solidFill>
              <a:srgbClr val="A7AC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Croissants &amp; coiled products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ED8C87C-FB89-4A9C-A977-E94038EAF92C}"/>
              </a:ext>
            </a:extLst>
          </p:cNvPr>
          <p:cNvCxnSpPr/>
          <p:nvPr/>
        </p:nvCxnSpPr>
        <p:spPr>
          <a:xfrm>
            <a:off x="405375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0D2D8DD-962B-4770-9A9F-150AD16606E5}"/>
              </a:ext>
            </a:extLst>
          </p:cNvPr>
          <p:cNvCxnSpPr/>
          <p:nvPr/>
        </p:nvCxnSpPr>
        <p:spPr>
          <a:xfrm>
            <a:off x="4287098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38CF26E-23B7-4A32-8594-D3F39666CCC4}"/>
              </a:ext>
            </a:extLst>
          </p:cNvPr>
          <p:cNvCxnSpPr/>
          <p:nvPr/>
        </p:nvCxnSpPr>
        <p:spPr>
          <a:xfrm>
            <a:off x="8152485" y="2746628"/>
            <a:ext cx="3617804" cy="0"/>
          </a:xfrm>
          <a:prstGeom prst="line">
            <a:avLst/>
          </a:prstGeom>
          <a:ln w="6350">
            <a:solidFill>
              <a:srgbClr val="A7AC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DE3C4F48-1170-4A82-A35C-EDCEC4D2C0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2" y="3076355"/>
            <a:ext cx="746331" cy="26538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8DDEA08-050C-42D7-B952-6BB69A230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41" y="3105914"/>
            <a:ext cx="620028" cy="284049"/>
          </a:xfrm>
          <a:prstGeom prst="rect">
            <a:avLst/>
          </a:prstGeom>
        </p:spPr>
      </p:pic>
      <p:pic>
        <p:nvPicPr>
          <p:cNvPr id="26" name="Grafik 25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FEF49082-5A8B-4653-B5EA-9A739A4F8B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405" y="4545711"/>
            <a:ext cx="865473" cy="434126"/>
          </a:xfrm>
          <a:prstGeom prst="rect">
            <a:avLst/>
          </a:prstGeom>
        </p:spPr>
      </p:pic>
      <p:pic>
        <p:nvPicPr>
          <p:cNvPr id="27" name="Grafik 26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AFD12DDF-D831-46BC-A81E-126CC2E6FC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" y="4579100"/>
            <a:ext cx="771032" cy="375107"/>
          </a:xfrm>
          <a:prstGeom prst="rect">
            <a:avLst/>
          </a:prstGeom>
        </p:spPr>
      </p:pic>
      <p:pic>
        <p:nvPicPr>
          <p:cNvPr id="28" name="Grafik 27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4362201D-DD42-48D6-968D-18CABB74DC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6" y="3871725"/>
            <a:ext cx="915741" cy="450159"/>
          </a:xfrm>
          <a:prstGeom prst="rect">
            <a:avLst/>
          </a:prstGeom>
        </p:spPr>
      </p:pic>
      <p:pic>
        <p:nvPicPr>
          <p:cNvPr id="29" name="Grafik 28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981F9FA2-6DC8-4F5B-B9D1-494320ADAC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508" y="3897598"/>
            <a:ext cx="1083536" cy="444250"/>
          </a:xfrm>
          <a:prstGeom prst="rect">
            <a:avLst/>
          </a:prstGeom>
        </p:spPr>
      </p:pic>
      <p:pic>
        <p:nvPicPr>
          <p:cNvPr id="30" name="Grafik 29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040EE9F1-44E5-4EB7-974D-7477C6F36F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8" y="5509754"/>
            <a:ext cx="805351" cy="46246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ECD8A21-374F-4074-B52A-4205292E3D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757" y="5559840"/>
            <a:ext cx="1401969" cy="351356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D2BA139-C8CC-47F4-85C8-3FE24D22DFA2}"/>
              </a:ext>
            </a:extLst>
          </p:cNvPr>
          <p:cNvGrpSpPr/>
          <p:nvPr/>
        </p:nvGrpSpPr>
        <p:grpSpPr>
          <a:xfrm>
            <a:off x="493856" y="2829287"/>
            <a:ext cx="1512000" cy="157161"/>
            <a:chOff x="493856" y="3353979"/>
            <a:chExt cx="1512000" cy="157161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E7AF4A49-7542-4700-9726-DDB1C5FD682C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FD3039-26AF-4A7B-8167-33BCD53DBE0F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3D1D1C3-33D7-4402-82AD-00481CAD66CF}"/>
              </a:ext>
            </a:extLst>
          </p:cNvPr>
          <p:cNvGrpSpPr/>
          <p:nvPr/>
        </p:nvGrpSpPr>
        <p:grpSpPr>
          <a:xfrm>
            <a:off x="493856" y="3668673"/>
            <a:ext cx="1512000" cy="157161"/>
            <a:chOff x="493856" y="3353979"/>
            <a:chExt cx="1512000" cy="157161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72A6B38-1D19-4B91-A186-688DE9B021A7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79D5D1F-8530-46FF-9913-56D5F681FADB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8" name="Grafik 37" descr="Ein Bild, das Stück, Essen, Papier, Scheibe enthält.&#10;&#10;Automatisch generierte Beschreibung">
            <a:extLst>
              <a:ext uri="{FF2B5EF4-FFF2-40B4-BE49-F238E27FC236}">
                <a16:creationId xmlns:a16="http://schemas.microsoft.com/office/drawing/2014/main" id="{D0BB2386-B0F0-446D-A1B2-342FCF6F2A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6" y="1878032"/>
            <a:ext cx="520748" cy="51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 descr="Ein Bild, das Doughnut, Donut, sitzend, Foto enthält.&#10;&#10;Automatisch generierte Beschreibung">
            <a:extLst>
              <a:ext uri="{FF2B5EF4-FFF2-40B4-BE49-F238E27FC236}">
                <a16:creationId xmlns:a16="http://schemas.microsoft.com/office/drawing/2014/main" id="{F57B36AA-DFF7-499C-97BB-8CCAD5837D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379" y="2196612"/>
            <a:ext cx="601687" cy="499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 descr="Ein Bild, das Essen, Teller, Tisch, Stück enthält.&#10;&#10;Automatisch generierte Beschreibung">
            <a:extLst>
              <a:ext uri="{FF2B5EF4-FFF2-40B4-BE49-F238E27FC236}">
                <a16:creationId xmlns:a16="http://schemas.microsoft.com/office/drawing/2014/main" id="{1C7CD870-8564-4562-A47A-2D7E69DF72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915" y="1831063"/>
            <a:ext cx="922048" cy="568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 descr="Ein Bild, das sitzend, Doughnut, Donut, Essen enthält.&#10;&#10;Automatisch generierte Beschreibung">
            <a:extLst>
              <a:ext uri="{FF2B5EF4-FFF2-40B4-BE49-F238E27FC236}">
                <a16:creationId xmlns:a16="http://schemas.microsoft.com/office/drawing/2014/main" id="{4D66EBED-4C23-45CA-ADA9-65C6A13895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317" y="2086977"/>
            <a:ext cx="598932" cy="598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 descr="Ein Bild, das Obst, orange, sitzend, Essen enthält.&#10;&#10;Automatisch generierte Beschreibung">
            <a:extLst>
              <a:ext uri="{FF2B5EF4-FFF2-40B4-BE49-F238E27FC236}">
                <a16:creationId xmlns:a16="http://schemas.microsoft.com/office/drawing/2014/main" id="{EEECF55E-A0CC-4A82-9835-BE49912AF5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093" y="1950253"/>
            <a:ext cx="1411040" cy="832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 descr="Ein Bild, das sitzend, dunkel, Tier, Donut enthält.&#10;&#10;Automatisch generierte Beschreibung">
            <a:extLst>
              <a:ext uri="{FF2B5EF4-FFF2-40B4-BE49-F238E27FC236}">
                <a16:creationId xmlns:a16="http://schemas.microsoft.com/office/drawing/2014/main" id="{B3CB91B5-626C-4856-8C1D-1F5A4BF046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493" y="2345136"/>
            <a:ext cx="399400" cy="332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 descr="Ein Bild, das Tier, sitzend, Essen, Papier enthält.&#10;&#10;Automatisch generierte Beschreibung">
            <a:extLst>
              <a:ext uri="{FF2B5EF4-FFF2-40B4-BE49-F238E27FC236}">
                <a16:creationId xmlns:a16="http://schemas.microsoft.com/office/drawing/2014/main" id="{2BB6E797-46B3-4997-A74C-906140ED010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185" y="1903848"/>
            <a:ext cx="697155" cy="367328"/>
          </a:xfrm>
          <a:prstGeom prst="rect">
            <a:avLst/>
          </a:prstGeom>
        </p:spPr>
      </p:pic>
      <p:pic>
        <p:nvPicPr>
          <p:cNvPr id="45" name="Grafik 44" descr="Ein Bild, das sitzend, Pizza, Essen, Scheibe enthält.&#10;&#10;Automatisch generierte Beschreibung">
            <a:extLst>
              <a:ext uri="{FF2B5EF4-FFF2-40B4-BE49-F238E27FC236}">
                <a16:creationId xmlns:a16="http://schemas.microsoft.com/office/drawing/2014/main" id="{040D3F87-B1F0-4A06-85A3-D76BDE2B78E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209" y="1888502"/>
            <a:ext cx="556183" cy="454015"/>
          </a:xfrm>
          <a:prstGeom prst="rect">
            <a:avLst/>
          </a:prstGeom>
        </p:spPr>
      </p:pic>
      <p:pic>
        <p:nvPicPr>
          <p:cNvPr id="46" name="Grafik 45" descr="Ein Bild, das sitzend, Essen, Stück, Brot enthält.&#10;&#10;Automatisch generierte Beschreibung">
            <a:extLst>
              <a:ext uri="{FF2B5EF4-FFF2-40B4-BE49-F238E27FC236}">
                <a16:creationId xmlns:a16="http://schemas.microsoft.com/office/drawing/2014/main" id="{BB38E1D7-E8EC-465A-89EA-672F20D8551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368" y="2241256"/>
            <a:ext cx="754243" cy="50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 descr="Ein Bild, das sitzend, Essen, dunkel, schwarz enthält.&#10;&#10;Automatisch generierte Beschreibung">
            <a:extLst>
              <a:ext uri="{FF2B5EF4-FFF2-40B4-BE49-F238E27FC236}">
                <a16:creationId xmlns:a16="http://schemas.microsoft.com/office/drawing/2014/main" id="{136AB77E-94B8-4E31-811C-B491BED3B8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748" y="1878032"/>
            <a:ext cx="802045" cy="476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Grafik 47" descr="Ein Bild, das Essen, Doughnut, Donut, Stück enthält.&#10;&#10;Automatisch generierte Beschreibung">
            <a:extLst>
              <a:ext uri="{FF2B5EF4-FFF2-40B4-BE49-F238E27FC236}">
                <a16:creationId xmlns:a16="http://schemas.microsoft.com/office/drawing/2014/main" id="{2C665F56-70A7-477F-9BC0-00B050B2F0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496" y="1853006"/>
            <a:ext cx="570410" cy="604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 descr="Ein Bild, das Essen, sitzend, dunkel, Brot enthält.&#10;&#10;Automatisch generierte Beschreibung">
            <a:extLst>
              <a:ext uri="{FF2B5EF4-FFF2-40B4-BE49-F238E27FC236}">
                <a16:creationId xmlns:a16="http://schemas.microsoft.com/office/drawing/2014/main" id="{7ABE60F1-8CCE-4A43-943C-FD8D8F2964F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3201" y="1898666"/>
            <a:ext cx="656765" cy="439185"/>
          </a:xfrm>
          <a:prstGeom prst="rect">
            <a:avLst/>
          </a:prstGeom>
        </p:spPr>
      </p:pic>
      <p:pic>
        <p:nvPicPr>
          <p:cNvPr id="50" name="Grafik 49" descr="Ein Bild, das Kuchen, Essen, Schokolade, sitzend enthält.&#10;&#10;Automatisch generierte Beschreibung">
            <a:extLst>
              <a:ext uri="{FF2B5EF4-FFF2-40B4-BE49-F238E27FC236}">
                <a16:creationId xmlns:a16="http://schemas.microsoft.com/office/drawing/2014/main" id="{6456568A-CBC2-4C1A-8E6A-49E47012EE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338" y="2311476"/>
            <a:ext cx="512998" cy="406460"/>
          </a:xfrm>
          <a:prstGeom prst="rect">
            <a:avLst/>
          </a:prstGeom>
        </p:spPr>
      </p:pic>
      <p:pic>
        <p:nvPicPr>
          <p:cNvPr id="51" name="Grafik 50" descr="Ein Bild, das Essen, Stück, Kuchen, sitzend enthält.&#10;&#10;Automatisch generierte Beschreibung">
            <a:extLst>
              <a:ext uri="{FF2B5EF4-FFF2-40B4-BE49-F238E27FC236}">
                <a16:creationId xmlns:a16="http://schemas.microsoft.com/office/drawing/2014/main" id="{88CE1D3E-6A08-4310-8E82-81E961FC84C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021" y="1945049"/>
            <a:ext cx="813045" cy="780326"/>
          </a:xfrm>
          <a:prstGeom prst="rect">
            <a:avLst/>
          </a:prstGeom>
        </p:spPr>
      </p:pic>
      <p:pic>
        <p:nvPicPr>
          <p:cNvPr id="52" name="Grafik 51" descr="Ein Bild, das sitzend, Stück, klein, Essen enthält.&#10;&#10;Automatisch generierte Beschreibung">
            <a:extLst>
              <a:ext uri="{FF2B5EF4-FFF2-40B4-BE49-F238E27FC236}">
                <a16:creationId xmlns:a16="http://schemas.microsoft.com/office/drawing/2014/main" id="{4BD7A954-03B0-42A4-AA1C-C49815CE40B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108" y="2279907"/>
            <a:ext cx="597157" cy="518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E5B62838-9C57-4A2A-AE71-CFEE792C678D}"/>
              </a:ext>
            </a:extLst>
          </p:cNvPr>
          <p:cNvGrpSpPr/>
          <p:nvPr/>
        </p:nvGrpSpPr>
        <p:grpSpPr>
          <a:xfrm>
            <a:off x="493856" y="5268615"/>
            <a:ext cx="1512000" cy="157161"/>
            <a:chOff x="493856" y="3353979"/>
            <a:chExt cx="1512000" cy="157161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751B92A6-8DF9-44DE-A90F-9326CA4D1147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67CF8FDE-6C01-4A19-AF75-D5D2F7639ED5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5BACDC33-771D-471A-8389-30F22289F0D1}"/>
              </a:ext>
            </a:extLst>
          </p:cNvPr>
          <p:cNvGrpSpPr/>
          <p:nvPr/>
        </p:nvGrpSpPr>
        <p:grpSpPr>
          <a:xfrm>
            <a:off x="4381793" y="2829287"/>
            <a:ext cx="1512000" cy="157161"/>
            <a:chOff x="493856" y="3353979"/>
            <a:chExt cx="1512000" cy="157161"/>
          </a:xfrm>
        </p:grpSpPr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E192F2BC-3740-46E4-A0EC-315F3414BD6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60079C58-77F0-4135-AAFC-317DC48707DF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C39ED31-38BE-4D95-B8BE-16D868A65D3D}"/>
              </a:ext>
            </a:extLst>
          </p:cNvPr>
          <p:cNvGrpSpPr/>
          <p:nvPr/>
        </p:nvGrpSpPr>
        <p:grpSpPr>
          <a:xfrm>
            <a:off x="4381793" y="3663382"/>
            <a:ext cx="1512000" cy="157161"/>
            <a:chOff x="493856" y="3353979"/>
            <a:chExt cx="1512000" cy="157161"/>
          </a:xfrm>
        </p:grpSpPr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75D89E00-8035-49FD-814A-6F1C48A74F35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7BB97B80-3A49-41B7-8B45-241AC0C572E0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44A6F59-5DE5-4AC4-B91D-975EA48E6948}"/>
              </a:ext>
            </a:extLst>
          </p:cNvPr>
          <p:cNvGrpSpPr/>
          <p:nvPr/>
        </p:nvGrpSpPr>
        <p:grpSpPr>
          <a:xfrm>
            <a:off x="4381793" y="5263355"/>
            <a:ext cx="1512000" cy="157161"/>
            <a:chOff x="493856" y="3353979"/>
            <a:chExt cx="1512000" cy="157161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66195D0-8AAC-4E09-B4D0-A79C909A9818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74C39904-6508-4BDF-BEC0-304DACA08E6D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9662A250-F05F-4AED-BA8D-5ECFC208D692}"/>
              </a:ext>
            </a:extLst>
          </p:cNvPr>
          <p:cNvGrpSpPr/>
          <p:nvPr/>
        </p:nvGrpSpPr>
        <p:grpSpPr>
          <a:xfrm>
            <a:off x="8256240" y="2829287"/>
            <a:ext cx="1512000" cy="157161"/>
            <a:chOff x="493856" y="3353979"/>
            <a:chExt cx="1512000" cy="157161"/>
          </a:xfrm>
        </p:grpSpPr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8DF88224-8C5F-4F38-9752-76F83BBEEC0F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35FD83BE-985F-4897-AE62-C454A11D2438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Artisans</a:t>
              </a: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D6EB4ED9-BC0E-4E0B-89AF-369A0A12D15B}"/>
              </a:ext>
            </a:extLst>
          </p:cNvPr>
          <p:cNvGrpSpPr/>
          <p:nvPr/>
        </p:nvGrpSpPr>
        <p:grpSpPr>
          <a:xfrm>
            <a:off x="8256240" y="3663382"/>
            <a:ext cx="1512000" cy="157161"/>
            <a:chOff x="493856" y="3353979"/>
            <a:chExt cx="1512000" cy="157161"/>
          </a:xfrm>
        </p:grpSpPr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D7AFF0E7-4FCA-447A-B32F-49F4E7B27CC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9867F702-D17F-4D6F-9290-375605C48B21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Mid-</a:t>
              </a:r>
              <a:r>
                <a:rPr lang="de-DE" sz="800" b="1" err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sized</a:t>
              </a:r>
              <a:endParaRPr lang="de-DE" sz="800" b="1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E061E96-353E-4F7A-A2BC-9DE1E8C661EE}"/>
              </a:ext>
            </a:extLst>
          </p:cNvPr>
          <p:cNvGrpSpPr/>
          <p:nvPr/>
        </p:nvGrpSpPr>
        <p:grpSpPr>
          <a:xfrm>
            <a:off x="8256240" y="5263355"/>
            <a:ext cx="1512000" cy="157161"/>
            <a:chOff x="493856" y="3353979"/>
            <a:chExt cx="1512000" cy="157161"/>
          </a:xfrm>
        </p:grpSpPr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EF1FB8F9-9F33-4BC8-BE9C-8D628700C1C3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6" y="3511140"/>
              <a:ext cx="1512000" cy="0"/>
            </a:xfrm>
            <a:prstGeom prst="line">
              <a:avLst/>
            </a:prstGeom>
            <a:ln w="6350">
              <a:solidFill>
                <a:srgbClr val="A7AC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C3618167-CFD7-48C3-8D64-710217146636}"/>
                </a:ext>
              </a:extLst>
            </p:cNvPr>
            <p:cNvSpPr txBox="1"/>
            <p:nvPr/>
          </p:nvSpPr>
          <p:spPr>
            <a:xfrm>
              <a:off x="509153" y="3353979"/>
              <a:ext cx="1078387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de-DE" sz="800" b="1">
                  <a:solidFill>
                    <a:srgbClr val="ED1C2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Industry</a:t>
              </a:r>
            </a:p>
          </p:txBody>
        </p:sp>
      </p:grpSp>
      <p:pic>
        <p:nvPicPr>
          <p:cNvPr id="74" name="Grafik 73" descr="Ein Bild, das orange, dunkel, groß, Licht enthält.&#10;&#10;Automatisch generierte Beschreibung">
            <a:extLst>
              <a:ext uri="{FF2B5EF4-FFF2-40B4-BE49-F238E27FC236}">
                <a16:creationId xmlns:a16="http://schemas.microsoft.com/office/drawing/2014/main" id="{86DA352A-3ACE-4D7B-BFAD-C6D68B9E2CF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183" y="1877173"/>
            <a:ext cx="601442" cy="476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 descr="Ein Bild, das Doughnut, Donut, sitzend, Essen enthält.&#10;&#10;Automatisch generierte Beschreibung">
            <a:extLst>
              <a:ext uri="{FF2B5EF4-FFF2-40B4-BE49-F238E27FC236}">
                <a16:creationId xmlns:a16="http://schemas.microsoft.com/office/drawing/2014/main" id="{125558CB-1F0A-486C-BFAF-07DC75A570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22" y="1888502"/>
            <a:ext cx="729021" cy="453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 descr="Ein Bild, das Essen, sitzend, Tisch, Papier enthält.&#10;&#10;Automatisch generierte Beschreibung">
            <a:extLst>
              <a:ext uri="{FF2B5EF4-FFF2-40B4-BE49-F238E27FC236}">
                <a16:creationId xmlns:a16="http://schemas.microsoft.com/office/drawing/2014/main" id="{FD594EF3-27A1-4106-AFC7-850078135E7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838" y="2236885"/>
            <a:ext cx="943784" cy="555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Grafik 76" descr="Ein Bild, das Essen, halb, Kuchen, Stück enthält.&#10;&#10;Automatisch generierte Beschreibung">
            <a:extLst>
              <a:ext uri="{FF2B5EF4-FFF2-40B4-BE49-F238E27FC236}">
                <a16:creationId xmlns:a16="http://schemas.microsoft.com/office/drawing/2014/main" id="{E2F3F276-525B-48E9-ACB5-2DE00866A22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561" y="1826500"/>
            <a:ext cx="759154" cy="543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Grafik 77" descr="Ein Bild, das Doughnut, Donut, orange, sitzend enthält.&#10;&#10;Automatisch generierte Beschreibung">
            <a:extLst>
              <a:ext uri="{FF2B5EF4-FFF2-40B4-BE49-F238E27FC236}">
                <a16:creationId xmlns:a16="http://schemas.microsoft.com/office/drawing/2014/main" id="{9A8BF4A4-1AD3-4A42-975E-C3942B0765A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8168" y="2187806"/>
            <a:ext cx="708414" cy="590345"/>
          </a:xfrm>
          <a:prstGeom prst="rect">
            <a:avLst/>
          </a:prstGeom>
        </p:spPr>
      </p:pic>
      <p:pic>
        <p:nvPicPr>
          <p:cNvPr id="79" name="Grafik 78" descr="Ein Bild, das dunkel, sitzend, halb, schwarz enthält.&#10;&#10;Automatisch generierte Beschreibung">
            <a:extLst>
              <a:ext uri="{FF2B5EF4-FFF2-40B4-BE49-F238E27FC236}">
                <a16:creationId xmlns:a16="http://schemas.microsoft.com/office/drawing/2014/main" id="{EDAFDFF6-6CF0-4239-B8FF-C4035C80A8B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019" y="2179216"/>
            <a:ext cx="915953" cy="620712"/>
          </a:xfrm>
          <a:prstGeom prst="rect">
            <a:avLst/>
          </a:prstGeom>
        </p:spPr>
      </p:pic>
      <p:pic>
        <p:nvPicPr>
          <p:cNvPr id="80" name="Grafik 79" descr="Ein Bild, das Doughnut, Donut, sitzend, Obst enthält.&#10;&#10;Automatisch generierte Beschreibung">
            <a:extLst>
              <a:ext uri="{FF2B5EF4-FFF2-40B4-BE49-F238E27FC236}">
                <a16:creationId xmlns:a16="http://schemas.microsoft.com/office/drawing/2014/main" id="{C516ECB0-6446-4C30-8A80-35CC9ACBD4D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505" y="1909867"/>
            <a:ext cx="668998" cy="662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Grafik 80" descr="Ein Bild, das sitzend, dunkel, Front, Essen enthält.&#10;&#10;Automatisch generierte Beschreibung">
            <a:extLst>
              <a:ext uri="{FF2B5EF4-FFF2-40B4-BE49-F238E27FC236}">
                <a16:creationId xmlns:a16="http://schemas.microsoft.com/office/drawing/2014/main" id="{6DEFE0FF-15B0-49B2-88DB-8CF462F44A5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898" y="1853006"/>
            <a:ext cx="563886" cy="394780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ADF58BDF-63CC-4668-8F73-ADFA15C38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01" y="3076355"/>
            <a:ext cx="746331" cy="265388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270262E0-1025-46B5-A1C0-B1E0635867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290" y="3105914"/>
            <a:ext cx="620028" cy="284049"/>
          </a:xfrm>
          <a:prstGeom prst="rect">
            <a:avLst/>
          </a:prstGeom>
        </p:spPr>
      </p:pic>
      <p:pic>
        <p:nvPicPr>
          <p:cNvPr id="90" name="Grafik 89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CA5E0C80-F0A0-4B6D-A007-C0508FEF1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447" y="4546466"/>
            <a:ext cx="865473" cy="434126"/>
          </a:xfrm>
          <a:prstGeom prst="rect">
            <a:avLst/>
          </a:prstGeom>
        </p:spPr>
      </p:pic>
      <p:pic>
        <p:nvPicPr>
          <p:cNvPr id="91" name="Grafik 90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C3E29104-3E3A-4305-8113-A01098288E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905" y="4579855"/>
            <a:ext cx="771032" cy="375107"/>
          </a:xfrm>
          <a:prstGeom prst="rect">
            <a:avLst/>
          </a:prstGeom>
        </p:spPr>
      </p:pic>
      <p:pic>
        <p:nvPicPr>
          <p:cNvPr id="92" name="Grafik 91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6FCD59BA-75BC-49D1-A9DE-B564A548B7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878" y="3872480"/>
            <a:ext cx="915741" cy="450159"/>
          </a:xfrm>
          <a:prstGeom prst="rect">
            <a:avLst/>
          </a:prstGeom>
        </p:spPr>
      </p:pic>
      <p:pic>
        <p:nvPicPr>
          <p:cNvPr id="93" name="Grafik 92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BA708470-14DC-4656-9B37-51A5886685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50" y="3898353"/>
            <a:ext cx="1083536" cy="44425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004340E0-D62D-4823-884B-5117E22895F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5" b="14743"/>
          <a:stretch/>
        </p:blipFill>
        <p:spPr>
          <a:xfrm>
            <a:off x="6795540" y="3934953"/>
            <a:ext cx="792000" cy="396621"/>
          </a:xfrm>
          <a:prstGeom prst="rect">
            <a:avLst/>
          </a:prstGeom>
        </p:spPr>
      </p:pic>
      <p:pic>
        <p:nvPicPr>
          <p:cNvPr id="106" name="Grafik 105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12AD696D-76A3-44A8-8D25-D376488C6E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629" y="5509754"/>
            <a:ext cx="805351" cy="462462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E45AC248-755A-413C-B1C7-C4A1925259E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84" b="26504"/>
          <a:stretch/>
        </p:blipFill>
        <p:spPr>
          <a:xfrm>
            <a:off x="5545550" y="5590784"/>
            <a:ext cx="1607556" cy="360000"/>
          </a:xfrm>
          <a:prstGeom prst="rect">
            <a:avLst/>
          </a:prstGeom>
        </p:spPr>
      </p:pic>
      <p:pic>
        <p:nvPicPr>
          <p:cNvPr id="113" name="Grafik 112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906CD39E-FDCA-454D-8637-3D65228656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32" y="5510808"/>
            <a:ext cx="805351" cy="462462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906A956E-83D3-4166-9653-FDF850C0C13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84" b="26504"/>
          <a:stretch/>
        </p:blipFill>
        <p:spPr>
          <a:xfrm>
            <a:off x="9412953" y="5591838"/>
            <a:ext cx="1607556" cy="360000"/>
          </a:xfrm>
          <a:prstGeom prst="rect">
            <a:avLst/>
          </a:prstGeom>
        </p:spPr>
      </p:pic>
      <p:pic>
        <p:nvPicPr>
          <p:cNvPr id="119" name="Grafik 118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63DFA2EA-8718-4EA2-BD3B-5395B09222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660" y="4548715"/>
            <a:ext cx="865473" cy="434126"/>
          </a:xfrm>
          <a:prstGeom prst="rect">
            <a:avLst/>
          </a:prstGeom>
        </p:spPr>
      </p:pic>
      <p:pic>
        <p:nvPicPr>
          <p:cNvPr id="120" name="Grafik 119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B4787639-1E11-49F6-8DF9-1A97E20A05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091" y="3874729"/>
            <a:ext cx="915741" cy="450159"/>
          </a:xfrm>
          <a:prstGeom prst="rect">
            <a:avLst/>
          </a:prstGeom>
        </p:spPr>
      </p:pic>
      <p:pic>
        <p:nvPicPr>
          <p:cNvPr id="121" name="Grafik 120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EAE706EC-5352-46B9-B3E2-5FB578F687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763" y="3900602"/>
            <a:ext cx="1083536" cy="444250"/>
          </a:xfrm>
          <a:prstGeom prst="rect">
            <a:avLst/>
          </a:prstGeom>
        </p:spPr>
      </p:pic>
      <p:pic>
        <p:nvPicPr>
          <p:cNvPr id="122" name="Grafik 121">
            <a:extLst>
              <a:ext uri="{FF2B5EF4-FFF2-40B4-BE49-F238E27FC236}">
                <a16:creationId xmlns:a16="http://schemas.microsoft.com/office/drawing/2014/main" id="{2DFB484A-CE77-4B7E-9853-744AADA08831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34"/>
          <a:stretch/>
        </p:blipFill>
        <p:spPr>
          <a:xfrm>
            <a:off x="8311074" y="4601101"/>
            <a:ext cx="721819" cy="461163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19E82881-F72D-40DC-8F7B-0FBFA743F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074" y="3077454"/>
            <a:ext cx="746331" cy="265388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D35B08CB-FE02-4D84-AF67-18A67BCE9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063" y="3107013"/>
            <a:ext cx="620028" cy="284049"/>
          </a:xfrm>
          <a:prstGeom prst="rect">
            <a:avLst/>
          </a:prstGeom>
        </p:spPr>
      </p:pic>
      <p:sp>
        <p:nvSpPr>
          <p:cNvPr id="127" name="Textfeld 126">
            <a:extLst>
              <a:ext uri="{FF2B5EF4-FFF2-40B4-BE49-F238E27FC236}">
                <a16:creationId xmlns:a16="http://schemas.microsoft.com/office/drawing/2014/main" id="{C993F67F-8F0E-4144-8FD6-45143234891D}"/>
              </a:ext>
            </a:extLst>
          </p:cNvPr>
          <p:cNvSpPr txBox="1"/>
          <p:nvPr/>
        </p:nvSpPr>
        <p:spPr>
          <a:xfrm>
            <a:off x="565379" y="4989018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>
                <a:solidFill>
                  <a:srgbClr val="6C7474"/>
                </a:solidFill>
                <a:latin typeface="Verdana"/>
                <a:cs typeface="Verdana"/>
              </a:rPr>
              <a:t>VARIOFLEX M 700</a:t>
            </a:r>
            <a:endParaRPr lang="en-US" sz="800" b="1" i="0">
              <a:solidFill>
                <a:srgbClr val="6C7474"/>
              </a:solidFill>
              <a:latin typeface="Verdana"/>
              <a:cs typeface="Verdana"/>
            </a:endParaRP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B0922D6A-B29C-41F4-891B-183BDB7CB577}"/>
              </a:ext>
            </a:extLst>
          </p:cNvPr>
          <p:cNvSpPr txBox="1"/>
          <p:nvPr/>
        </p:nvSpPr>
        <p:spPr>
          <a:xfrm>
            <a:off x="1595107" y="4989018"/>
            <a:ext cx="89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</a:t>
            </a:r>
          </a:p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 700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F9FAB78D-89F3-4DCD-8462-5CC4F59CE20D}"/>
              </a:ext>
            </a:extLst>
          </p:cNvPr>
          <p:cNvSpPr txBox="1"/>
          <p:nvPr/>
        </p:nvSpPr>
        <p:spPr>
          <a:xfrm>
            <a:off x="600706" y="4310581"/>
            <a:ext cx="79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E94CD0D5-B08D-4E72-9512-F77F18420891}"/>
              </a:ext>
            </a:extLst>
          </p:cNvPr>
          <p:cNvSpPr txBox="1"/>
          <p:nvPr/>
        </p:nvSpPr>
        <p:spPr>
          <a:xfrm>
            <a:off x="1604377" y="4318623"/>
            <a:ext cx="1026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 700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62598906-2CE7-4A7B-8FBC-0638920EED83}"/>
              </a:ext>
            </a:extLst>
          </p:cNvPr>
          <p:cNvSpPr txBox="1"/>
          <p:nvPr/>
        </p:nvSpPr>
        <p:spPr>
          <a:xfrm>
            <a:off x="513887" y="5979954"/>
            <a:ext cx="1025299" cy="1312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A6C4E6C4-47C7-4023-9CB1-72814E6116AF}"/>
              </a:ext>
            </a:extLst>
          </p:cNvPr>
          <p:cNvSpPr txBox="1"/>
          <p:nvPr/>
        </p:nvSpPr>
        <p:spPr>
          <a:xfrm>
            <a:off x="1784517" y="5986062"/>
            <a:ext cx="1029234" cy="1323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IMPRESSA bread</a:t>
            </a:r>
          </a:p>
        </p:txBody>
      </p:sp>
      <p:pic>
        <p:nvPicPr>
          <p:cNvPr id="133" name="Grafik 132">
            <a:extLst>
              <a:ext uri="{FF2B5EF4-FFF2-40B4-BE49-F238E27FC236}">
                <a16:creationId xmlns:a16="http://schemas.microsoft.com/office/drawing/2014/main" id="{DB7EF383-E11C-4A55-B3E3-693DECB8C3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2" y="3076355"/>
            <a:ext cx="746331" cy="265388"/>
          </a:xfrm>
          <a:prstGeom prst="rect">
            <a:avLst/>
          </a:prstGeom>
        </p:spPr>
      </p:pic>
      <p:sp>
        <p:nvSpPr>
          <p:cNvPr id="134" name="Textfeld 133">
            <a:extLst>
              <a:ext uri="{FF2B5EF4-FFF2-40B4-BE49-F238E27FC236}">
                <a16:creationId xmlns:a16="http://schemas.microsoft.com/office/drawing/2014/main" id="{0D20E5ED-FB43-4B41-9B76-EF7DF138B458}"/>
              </a:ext>
            </a:extLst>
          </p:cNvPr>
          <p:cNvSpPr txBox="1"/>
          <p:nvPr/>
        </p:nvSpPr>
        <p:spPr>
          <a:xfrm>
            <a:off x="626880" y="3365463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pic>
        <p:nvPicPr>
          <p:cNvPr id="135" name="Grafik 134">
            <a:extLst>
              <a:ext uri="{FF2B5EF4-FFF2-40B4-BE49-F238E27FC236}">
                <a16:creationId xmlns:a16="http://schemas.microsoft.com/office/drawing/2014/main" id="{7BB12AB6-1F18-456A-9219-27CBBC9CB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334" y="3105914"/>
            <a:ext cx="620028" cy="284049"/>
          </a:xfrm>
          <a:prstGeom prst="rect">
            <a:avLst/>
          </a:prstGeom>
        </p:spPr>
      </p:pic>
      <p:sp>
        <p:nvSpPr>
          <p:cNvPr id="136" name="Textfeld 135">
            <a:extLst>
              <a:ext uri="{FF2B5EF4-FFF2-40B4-BE49-F238E27FC236}">
                <a16:creationId xmlns:a16="http://schemas.microsoft.com/office/drawing/2014/main" id="{B130742E-321A-405A-8A3D-89F844A0E950}"/>
              </a:ext>
            </a:extLst>
          </p:cNvPr>
          <p:cNvSpPr txBox="1"/>
          <p:nvPr/>
        </p:nvSpPr>
        <p:spPr>
          <a:xfrm>
            <a:off x="1514348" y="3365463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</a:t>
            </a:r>
            <a:r>
              <a:rPr lang="en-US" sz="800" b="1">
                <a:solidFill>
                  <a:srgbClr val="6C7474"/>
                </a:solidFill>
                <a:latin typeface="Verdana"/>
                <a:cs typeface="Verdana"/>
              </a:rPr>
              <a:t>M</a:t>
            </a:r>
            <a:endParaRPr lang="en-US" sz="800" b="1" i="0">
              <a:solidFill>
                <a:srgbClr val="6C7474"/>
              </a:solidFill>
              <a:latin typeface="Verdana"/>
              <a:cs typeface="Verdana"/>
            </a:endParaRPr>
          </a:p>
        </p:txBody>
      </p:sp>
      <p:pic>
        <p:nvPicPr>
          <p:cNvPr id="137" name="Grafik 136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ED1800B3-7EC4-45F5-BD04-2DDF5FA31B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405" y="4545711"/>
            <a:ext cx="865473" cy="434126"/>
          </a:xfrm>
          <a:prstGeom prst="rect">
            <a:avLst/>
          </a:prstGeom>
        </p:spPr>
      </p:pic>
      <p:pic>
        <p:nvPicPr>
          <p:cNvPr id="138" name="Grafik 137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DC92DFE9-ADA8-433F-A439-CD0EDD1714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" y="4579100"/>
            <a:ext cx="771032" cy="375107"/>
          </a:xfrm>
          <a:prstGeom prst="rect">
            <a:avLst/>
          </a:prstGeom>
        </p:spPr>
      </p:pic>
      <p:pic>
        <p:nvPicPr>
          <p:cNvPr id="139" name="Grafik 138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6E35EA27-8275-4DED-AB22-3260B49EF8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6" y="3871725"/>
            <a:ext cx="915741" cy="450159"/>
          </a:xfrm>
          <a:prstGeom prst="rect">
            <a:avLst/>
          </a:prstGeom>
        </p:spPr>
      </p:pic>
      <p:pic>
        <p:nvPicPr>
          <p:cNvPr id="140" name="Grafik 139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6C27D4CF-91FB-4834-848A-F7D529C9A0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508" y="3897598"/>
            <a:ext cx="1083536" cy="444250"/>
          </a:xfrm>
          <a:prstGeom prst="rect">
            <a:avLst/>
          </a:prstGeom>
        </p:spPr>
      </p:pic>
      <p:pic>
        <p:nvPicPr>
          <p:cNvPr id="141" name="Grafik 140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D3E2898E-AD71-4C98-9696-3B696537F8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78" y="5509754"/>
            <a:ext cx="805351" cy="462462"/>
          </a:xfrm>
          <a:prstGeom prst="rect">
            <a:avLst/>
          </a:prstGeom>
        </p:spPr>
      </p:pic>
      <p:pic>
        <p:nvPicPr>
          <p:cNvPr id="142" name="Grafik 141">
            <a:extLst>
              <a:ext uri="{FF2B5EF4-FFF2-40B4-BE49-F238E27FC236}">
                <a16:creationId xmlns:a16="http://schemas.microsoft.com/office/drawing/2014/main" id="{091320AC-F5C4-4A4F-ACE2-33AB597238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757" y="5559840"/>
            <a:ext cx="1401969" cy="351356"/>
          </a:xfrm>
          <a:prstGeom prst="rect">
            <a:avLst/>
          </a:prstGeom>
        </p:spPr>
      </p:pic>
      <p:pic>
        <p:nvPicPr>
          <p:cNvPr id="143" name="Grafik 142">
            <a:extLst>
              <a:ext uri="{FF2B5EF4-FFF2-40B4-BE49-F238E27FC236}">
                <a16:creationId xmlns:a16="http://schemas.microsoft.com/office/drawing/2014/main" id="{E701F5EA-E67C-425D-B89F-74AF2BF6B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301" y="3076355"/>
            <a:ext cx="746331" cy="265388"/>
          </a:xfrm>
          <a:prstGeom prst="rect">
            <a:avLst/>
          </a:prstGeom>
        </p:spPr>
      </p:pic>
      <p:sp>
        <p:nvSpPr>
          <p:cNvPr id="144" name="Textfeld 143">
            <a:extLst>
              <a:ext uri="{FF2B5EF4-FFF2-40B4-BE49-F238E27FC236}">
                <a16:creationId xmlns:a16="http://schemas.microsoft.com/office/drawing/2014/main" id="{43DBF4B8-1EE9-477E-8BAF-47E754176CD5}"/>
              </a:ext>
            </a:extLst>
          </p:cNvPr>
          <p:cNvSpPr txBox="1"/>
          <p:nvPr/>
        </p:nvSpPr>
        <p:spPr>
          <a:xfrm>
            <a:off x="4506629" y="3365463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pic>
        <p:nvPicPr>
          <p:cNvPr id="145" name="Grafik 144">
            <a:extLst>
              <a:ext uri="{FF2B5EF4-FFF2-40B4-BE49-F238E27FC236}">
                <a16:creationId xmlns:a16="http://schemas.microsoft.com/office/drawing/2014/main" id="{D235A303-324C-4454-BC23-6CD872893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083" y="3105914"/>
            <a:ext cx="620028" cy="284049"/>
          </a:xfrm>
          <a:prstGeom prst="rect">
            <a:avLst/>
          </a:prstGeom>
        </p:spPr>
      </p:pic>
      <p:sp>
        <p:nvSpPr>
          <p:cNvPr id="146" name="Textfeld 145">
            <a:extLst>
              <a:ext uri="{FF2B5EF4-FFF2-40B4-BE49-F238E27FC236}">
                <a16:creationId xmlns:a16="http://schemas.microsoft.com/office/drawing/2014/main" id="{42D54778-D5D8-46B2-AAA7-B2C27C6A15D7}"/>
              </a:ext>
            </a:extLst>
          </p:cNvPr>
          <p:cNvSpPr txBox="1"/>
          <p:nvPr/>
        </p:nvSpPr>
        <p:spPr>
          <a:xfrm>
            <a:off x="5394097" y="3365463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392BABA9-BAA6-4BCF-93F1-B3537653F045}"/>
              </a:ext>
            </a:extLst>
          </p:cNvPr>
          <p:cNvSpPr txBox="1"/>
          <p:nvPr/>
        </p:nvSpPr>
        <p:spPr>
          <a:xfrm>
            <a:off x="4496421" y="4989773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VARIOFLEX L700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F32E87DF-694C-45CE-9257-2133BE8F33B2}"/>
              </a:ext>
            </a:extLst>
          </p:cNvPr>
          <p:cNvSpPr txBox="1"/>
          <p:nvPr/>
        </p:nvSpPr>
        <p:spPr>
          <a:xfrm>
            <a:off x="5526149" y="4989773"/>
            <a:ext cx="89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</a:t>
            </a:r>
          </a:p>
          <a:p>
            <a:pPr algn="ctr">
              <a:buNone/>
            </a:pPr>
            <a:r>
              <a:rPr lang="en-US" sz="800" b="1">
                <a:solidFill>
                  <a:srgbClr val="6C7474"/>
                </a:solidFill>
                <a:latin typeface="Verdana"/>
                <a:cs typeface="Verdana"/>
              </a:rPr>
              <a:t>L</a:t>
            </a: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 700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05BB1047-A54A-4987-AC7D-92EDFBBF358F}"/>
              </a:ext>
            </a:extLst>
          </p:cNvPr>
          <p:cNvSpPr txBox="1"/>
          <p:nvPr/>
        </p:nvSpPr>
        <p:spPr>
          <a:xfrm>
            <a:off x="4529215" y="4311336"/>
            <a:ext cx="79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150" name="Textfeld 149">
            <a:extLst>
              <a:ext uri="{FF2B5EF4-FFF2-40B4-BE49-F238E27FC236}">
                <a16:creationId xmlns:a16="http://schemas.microsoft.com/office/drawing/2014/main" id="{6C66D8AE-F461-4C07-8DE5-E3EC3AAD8E21}"/>
              </a:ext>
            </a:extLst>
          </p:cNvPr>
          <p:cNvSpPr txBox="1"/>
          <p:nvPr/>
        </p:nvSpPr>
        <p:spPr>
          <a:xfrm>
            <a:off x="5535419" y="4319378"/>
            <a:ext cx="1026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 700</a:t>
            </a:r>
          </a:p>
        </p:txBody>
      </p:sp>
      <p:pic>
        <p:nvPicPr>
          <p:cNvPr id="151" name="Grafik 150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F71DA5DB-C426-4743-B9BA-250B82F9B5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447" y="4546466"/>
            <a:ext cx="865473" cy="434126"/>
          </a:xfrm>
          <a:prstGeom prst="rect">
            <a:avLst/>
          </a:prstGeom>
        </p:spPr>
      </p:pic>
      <p:pic>
        <p:nvPicPr>
          <p:cNvPr id="152" name="Grafik 151" descr="Ein Bild, das Spielzeug, Kuchen, Tisch, sitzend enthält.&#10;&#10;Automatisch generierte Beschreibung">
            <a:extLst>
              <a:ext uri="{FF2B5EF4-FFF2-40B4-BE49-F238E27FC236}">
                <a16:creationId xmlns:a16="http://schemas.microsoft.com/office/drawing/2014/main" id="{32C57CDB-6DA0-40B1-B335-9FA49D0C6A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905" y="4579855"/>
            <a:ext cx="771032" cy="375107"/>
          </a:xfrm>
          <a:prstGeom prst="rect">
            <a:avLst/>
          </a:prstGeom>
        </p:spPr>
      </p:pic>
      <p:pic>
        <p:nvPicPr>
          <p:cNvPr id="153" name="Grafik 152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20D900FC-D863-4589-918C-C7EE73ABFC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878" y="3872480"/>
            <a:ext cx="915741" cy="450159"/>
          </a:xfrm>
          <a:prstGeom prst="rect">
            <a:avLst/>
          </a:prstGeom>
        </p:spPr>
      </p:pic>
      <p:pic>
        <p:nvPicPr>
          <p:cNvPr id="154" name="Grafik 153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59DC9183-AA38-42BE-9B1C-1080D50713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550" y="3898353"/>
            <a:ext cx="1083536" cy="444250"/>
          </a:xfrm>
          <a:prstGeom prst="rect">
            <a:avLst/>
          </a:prstGeom>
        </p:spPr>
      </p:pic>
      <p:sp>
        <p:nvSpPr>
          <p:cNvPr id="155" name="Textfeld 154">
            <a:extLst>
              <a:ext uri="{FF2B5EF4-FFF2-40B4-BE49-F238E27FC236}">
                <a16:creationId xmlns:a16="http://schemas.microsoft.com/office/drawing/2014/main" id="{9D382BFC-E414-4D93-92F0-41DE1CEE2164}"/>
              </a:ext>
            </a:extLst>
          </p:cNvPr>
          <p:cNvSpPr txBox="1"/>
          <p:nvPr/>
        </p:nvSpPr>
        <p:spPr>
          <a:xfrm>
            <a:off x="6854857" y="4358282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>
                <a:solidFill>
                  <a:srgbClr val="6C7474"/>
                </a:solidFill>
                <a:latin typeface="Verdana"/>
                <a:cs typeface="Verdana"/>
              </a:rPr>
              <a:t>VARIOFLEX M 700</a:t>
            </a:r>
            <a:endParaRPr lang="en-US" sz="800" b="1" i="0">
              <a:solidFill>
                <a:srgbClr val="6C7474"/>
              </a:solidFill>
              <a:latin typeface="Verdana"/>
              <a:cs typeface="Verdana"/>
            </a:endParaRPr>
          </a:p>
        </p:txBody>
      </p:sp>
      <p:pic>
        <p:nvPicPr>
          <p:cNvPr id="156" name="Grafik 155">
            <a:extLst>
              <a:ext uri="{FF2B5EF4-FFF2-40B4-BE49-F238E27FC236}">
                <a16:creationId xmlns:a16="http://schemas.microsoft.com/office/drawing/2014/main" id="{257EE41A-B5E2-4466-9CA3-C57F8CDB1502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25" b="14743"/>
          <a:stretch/>
        </p:blipFill>
        <p:spPr>
          <a:xfrm>
            <a:off x="6818857" y="3934953"/>
            <a:ext cx="792000" cy="396621"/>
          </a:xfrm>
          <a:prstGeom prst="rect">
            <a:avLst/>
          </a:prstGeom>
        </p:spPr>
      </p:pic>
      <p:sp>
        <p:nvSpPr>
          <p:cNvPr id="157" name="Textfeld 156">
            <a:extLst>
              <a:ext uri="{FF2B5EF4-FFF2-40B4-BE49-F238E27FC236}">
                <a16:creationId xmlns:a16="http://schemas.microsoft.com/office/drawing/2014/main" id="{6739C238-25FF-43A4-872B-1A542D4FEE1E}"/>
              </a:ext>
            </a:extLst>
          </p:cNvPr>
          <p:cNvSpPr txBox="1"/>
          <p:nvPr/>
        </p:nvSpPr>
        <p:spPr>
          <a:xfrm>
            <a:off x="4437338" y="5979954"/>
            <a:ext cx="1025299" cy="1312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</a:t>
            </a:r>
          </a:p>
        </p:txBody>
      </p:sp>
      <p:sp>
        <p:nvSpPr>
          <p:cNvPr id="158" name="Textfeld 157">
            <a:extLst>
              <a:ext uri="{FF2B5EF4-FFF2-40B4-BE49-F238E27FC236}">
                <a16:creationId xmlns:a16="http://schemas.microsoft.com/office/drawing/2014/main" id="{185B6581-B214-4A5E-A40C-C21DE67DA94E}"/>
              </a:ext>
            </a:extLst>
          </p:cNvPr>
          <p:cNvSpPr txBox="1"/>
          <p:nvPr/>
        </p:nvSpPr>
        <p:spPr>
          <a:xfrm>
            <a:off x="5902532" y="5977265"/>
            <a:ext cx="1029234" cy="1323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IMPRESSA pastry</a:t>
            </a:r>
          </a:p>
        </p:txBody>
      </p:sp>
      <p:pic>
        <p:nvPicPr>
          <p:cNvPr id="159" name="Grafik 158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E9D2D507-439D-4041-99FB-5D503DD403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629" y="5509754"/>
            <a:ext cx="805351" cy="462462"/>
          </a:xfrm>
          <a:prstGeom prst="rect">
            <a:avLst/>
          </a:prstGeom>
        </p:spPr>
      </p:pic>
      <p:pic>
        <p:nvPicPr>
          <p:cNvPr id="160" name="Grafik 159">
            <a:extLst>
              <a:ext uri="{FF2B5EF4-FFF2-40B4-BE49-F238E27FC236}">
                <a16:creationId xmlns:a16="http://schemas.microsoft.com/office/drawing/2014/main" id="{C36FF344-D249-44F8-8A3F-F07BA5B3541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84" b="26504"/>
          <a:stretch/>
        </p:blipFill>
        <p:spPr>
          <a:xfrm>
            <a:off x="5545550" y="5590784"/>
            <a:ext cx="1607556" cy="360000"/>
          </a:xfrm>
          <a:prstGeom prst="rect">
            <a:avLst/>
          </a:prstGeom>
        </p:spPr>
      </p:pic>
      <p:sp>
        <p:nvSpPr>
          <p:cNvPr id="161" name="Textfeld 160">
            <a:extLst>
              <a:ext uri="{FF2B5EF4-FFF2-40B4-BE49-F238E27FC236}">
                <a16:creationId xmlns:a16="http://schemas.microsoft.com/office/drawing/2014/main" id="{4703DD4A-AD60-46CA-B4B7-C04C833D7BD6}"/>
              </a:ext>
            </a:extLst>
          </p:cNvPr>
          <p:cNvSpPr txBox="1"/>
          <p:nvPr/>
        </p:nvSpPr>
        <p:spPr>
          <a:xfrm>
            <a:off x="8304741" y="5981008"/>
            <a:ext cx="1025299" cy="1312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</a:t>
            </a:r>
          </a:p>
        </p:txBody>
      </p:sp>
      <p:sp>
        <p:nvSpPr>
          <p:cNvPr id="162" name="Textfeld 161">
            <a:extLst>
              <a:ext uri="{FF2B5EF4-FFF2-40B4-BE49-F238E27FC236}">
                <a16:creationId xmlns:a16="http://schemas.microsoft.com/office/drawing/2014/main" id="{1F05E79F-82F1-4BA3-AF9E-54D21B660A8C}"/>
              </a:ext>
            </a:extLst>
          </p:cNvPr>
          <p:cNvSpPr txBox="1"/>
          <p:nvPr/>
        </p:nvSpPr>
        <p:spPr>
          <a:xfrm>
            <a:off x="9694519" y="5978319"/>
            <a:ext cx="1224000" cy="1323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IMPRESSA croissant</a:t>
            </a:r>
          </a:p>
        </p:txBody>
      </p:sp>
      <p:pic>
        <p:nvPicPr>
          <p:cNvPr id="163" name="Grafik 162" descr="Ein Bild, das drinnen, Schnee, Kühlschrank, Mann enthält.&#10;&#10;Automatisch generierte Beschreibung">
            <a:extLst>
              <a:ext uri="{FF2B5EF4-FFF2-40B4-BE49-F238E27FC236}">
                <a16:creationId xmlns:a16="http://schemas.microsoft.com/office/drawing/2014/main" id="{03EC2F14-12C5-4356-A608-5889DEA52B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32" y="5510808"/>
            <a:ext cx="805351" cy="462462"/>
          </a:xfrm>
          <a:prstGeom prst="rect">
            <a:avLst/>
          </a:prstGeom>
        </p:spPr>
      </p:pic>
      <p:pic>
        <p:nvPicPr>
          <p:cNvPr id="164" name="Grafik 163">
            <a:extLst>
              <a:ext uri="{FF2B5EF4-FFF2-40B4-BE49-F238E27FC236}">
                <a16:creationId xmlns:a16="http://schemas.microsoft.com/office/drawing/2014/main" id="{934A145C-520A-48D5-88FC-BB27E37544E6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84" b="26504"/>
          <a:stretch/>
        </p:blipFill>
        <p:spPr>
          <a:xfrm>
            <a:off x="9412953" y="5591838"/>
            <a:ext cx="1607556" cy="360000"/>
          </a:xfrm>
          <a:prstGeom prst="rect">
            <a:avLst/>
          </a:prstGeom>
        </p:spPr>
      </p:pic>
      <p:sp>
        <p:nvSpPr>
          <p:cNvPr id="165" name="Textfeld 164">
            <a:extLst>
              <a:ext uri="{FF2B5EF4-FFF2-40B4-BE49-F238E27FC236}">
                <a16:creationId xmlns:a16="http://schemas.microsoft.com/office/drawing/2014/main" id="{8BD3BB63-C84E-4652-A8A2-8E4253661CD1}"/>
              </a:ext>
            </a:extLst>
          </p:cNvPr>
          <p:cNvSpPr txBox="1"/>
          <p:nvPr/>
        </p:nvSpPr>
        <p:spPr>
          <a:xfrm>
            <a:off x="9363362" y="4992022"/>
            <a:ext cx="891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</a:t>
            </a:r>
          </a:p>
          <a:p>
            <a:pPr algn="ctr">
              <a:buNone/>
            </a:pPr>
            <a:r>
              <a:rPr lang="en-US" sz="800" b="1">
                <a:solidFill>
                  <a:srgbClr val="6C7474"/>
                </a:solidFill>
                <a:latin typeface="Verdana"/>
                <a:cs typeface="Verdana"/>
              </a:rPr>
              <a:t>L</a:t>
            </a: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 700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61FF92A0-B7A7-4B18-99DD-504FFA339981}"/>
              </a:ext>
            </a:extLst>
          </p:cNvPr>
          <p:cNvSpPr txBox="1"/>
          <p:nvPr/>
        </p:nvSpPr>
        <p:spPr>
          <a:xfrm>
            <a:off x="8366428" y="4313585"/>
            <a:ext cx="792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DOUGHLINER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697B12F7-1848-44AC-973D-EDD1BDBEDF7F}"/>
              </a:ext>
            </a:extLst>
          </p:cNvPr>
          <p:cNvSpPr txBox="1"/>
          <p:nvPr/>
        </p:nvSpPr>
        <p:spPr>
          <a:xfrm>
            <a:off x="9372632" y="4321627"/>
            <a:ext cx="1026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LAMINATOR 700</a:t>
            </a:r>
          </a:p>
        </p:txBody>
      </p:sp>
      <p:pic>
        <p:nvPicPr>
          <p:cNvPr id="168" name="Grafik 167" descr="Ein Bild, das drinnen, Spielzeug, Tisch, Kuchen enthält.&#10;&#10;Automatisch generierte Beschreibung">
            <a:extLst>
              <a:ext uri="{FF2B5EF4-FFF2-40B4-BE49-F238E27FC236}">
                <a16:creationId xmlns:a16="http://schemas.microsoft.com/office/drawing/2014/main" id="{A44C1C68-25C2-4915-90B2-BE6BAD0FF6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660" y="4548715"/>
            <a:ext cx="865473" cy="434126"/>
          </a:xfrm>
          <a:prstGeom prst="rect">
            <a:avLst/>
          </a:prstGeom>
        </p:spPr>
      </p:pic>
      <p:pic>
        <p:nvPicPr>
          <p:cNvPr id="169" name="Grafik 168" descr="Ein Bild, das Satellit, Spielzeug, Tisch enthält.&#10;&#10;Automatisch generierte Beschreibung">
            <a:extLst>
              <a:ext uri="{FF2B5EF4-FFF2-40B4-BE49-F238E27FC236}">
                <a16:creationId xmlns:a16="http://schemas.microsoft.com/office/drawing/2014/main" id="{5C4E98C4-75C6-41DA-93DD-9A3C92C929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091" y="3874729"/>
            <a:ext cx="915741" cy="450159"/>
          </a:xfrm>
          <a:prstGeom prst="rect">
            <a:avLst/>
          </a:prstGeom>
        </p:spPr>
      </p:pic>
      <p:pic>
        <p:nvPicPr>
          <p:cNvPr id="170" name="Grafik 169" descr="Ein Bild, das Satellit, Transport, Tisch enthält.&#10;&#10;Automatisch generierte Beschreibung">
            <a:extLst>
              <a:ext uri="{FF2B5EF4-FFF2-40B4-BE49-F238E27FC236}">
                <a16:creationId xmlns:a16="http://schemas.microsoft.com/office/drawing/2014/main" id="{E33BC8C7-6004-4589-A34F-BDD1281F8A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763" y="3900602"/>
            <a:ext cx="1083536" cy="444250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083CCAC0-8530-40B8-8D52-6D06F39151F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34"/>
          <a:stretch/>
        </p:blipFill>
        <p:spPr>
          <a:xfrm>
            <a:off x="8311074" y="4601101"/>
            <a:ext cx="721819" cy="461163"/>
          </a:xfrm>
          <a:prstGeom prst="rect">
            <a:avLst/>
          </a:prstGeom>
        </p:spPr>
      </p:pic>
      <p:sp>
        <p:nvSpPr>
          <p:cNvPr id="172" name="Textfeld 171">
            <a:extLst>
              <a:ext uri="{FF2B5EF4-FFF2-40B4-BE49-F238E27FC236}">
                <a16:creationId xmlns:a16="http://schemas.microsoft.com/office/drawing/2014/main" id="{5769C283-9075-490F-A115-6C72FAB0308D}"/>
              </a:ext>
            </a:extLst>
          </p:cNvPr>
          <p:cNvSpPr txBox="1"/>
          <p:nvPr/>
        </p:nvSpPr>
        <p:spPr>
          <a:xfrm>
            <a:off x="8333634" y="4992022"/>
            <a:ext cx="720000" cy="161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MULTIFLEX M 700</a:t>
            </a:r>
          </a:p>
        </p:txBody>
      </p:sp>
      <p:pic>
        <p:nvPicPr>
          <p:cNvPr id="173" name="Grafik 172">
            <a:extLst>
              <a:ext uri="{FF2B5EF4-FFF2-40B4-BE49-F238E27FC236}">
                <a16:creationId xmlns:a16="http://schemas.microsoft.com/office/drawing/2014/main" id="{3E4C4D3E-6B6C-43D1-A8C5-9535D099B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074" y="3077454"/>
            <a:ext cx="746331" cy="265388"/>
          </a:xfrm>
          <a:prstGeom prst="rect">
            <a:avLst/>
          </a:prstGeom>
        </p:spPr>
      </p:pic>
      <p:sp>
        <p:nvSpPr>
          <p:cNvPr id="174" name="Textfeld 173">
            <a:extLst>
              <a:ext uri="{FF2B5EF4-FFF2-40B4-BE49-F238E27FC236}">
                <a16:creationId xmlns:a16="http://schemas.microsoft.com/office/drawing/2014/main" id="{B52EE52F-5E36-4673-8ABD-7F60D5F3DA16}"/>
              </a:ext>
            </a:extLst>
          </p:cNvPr>
          <p:cNvSpPr txBox="1"/>
          <p:nvPr/>
        </p:nvSpPr>
        <p:spPr>
          <a:xfrm>
            <a:off x="8381402" y="3366562"/>
            <a:ext cx="592589" cy="1479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ROLLFIX</a:t>
            </a:r>
          </a:p>
        </p:txBody>
      </p:sp>
      <p:pic>
        <p:nvPicPr>
          <p:cNvPr id="175" name="Grafik 174">
            <a:extLst>
              <a:ext uri="{FF2B5EF4-FFF2-40B4-BE49-F238E27FC236}">
                <a16:creationId xmlns:a16="http://schemas.microsoft.com/office/drawing/2014/main" id="{20B51D64-DF90-4623-B7A8-00C40B8D0C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856" y="3107013"/>
            <a:ext cx="620028" cy="284049"/>
          </a:xfrm>
          <a:prstGeom prst="rect">
            <a:avLst/>
          </a:prstGeom>
        </p:spPr>
      </p:pic>
      <p:sp>
        <p:nvSpPr>
          <p:cNvPr id="176" name="Textfeld 175">
            <a:extLst>
              <a:ext uri="{FF2B5EF4-FFF2-40B4-BE49-F238E27FC236}">
                <a16:creationId xmlns:a16="http://schemas.microsoft.com/office/drawing/2014/main" id="{612DC898-E8BB-40F9-BFAC-463671F6EE08}"/>
              </a:ext>
            </a:extLst>
          </p:cNvPr>
          <p:cNvSpPr txBox="1"/>
          <p:nvPr/>
        </p:nvSpPr>
        <p:spPr>
          <a:xfrm>
            <a:off x="9268870" y="3366562"/>
            <a:ext cx="1080000" cy="1416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800" b="1" i="0">
                <a:solidFill>
                  <a:srgbClr val="6C7474"/>
                </a:solidFill>
                <a:latin typeface="Verdana"/>
                <a:cs typeface="Verdana"/>
              </a:rPr>
              <a:t>VARIOCUT S | M</a:t>
            </a:r>
          </a:p>
        </p:txBody>
      </p:sp>
    </p:spTree>
    <p:extLst>
      <p:ext uri="{BB962C8B-B14F-4D97-AF65-F5344CB8AC3E}">
        <p14:creationId xmlns:p14="http://schemas.microsoft.com/office/powerpoint/2010/main" val="188490367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FRITSCH_Master_16:9">
  <a:themeElements>
    <a:clrScheme name="Benutzerdefini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C7474"/>
      </a:accent1>
      <a:accent2>
        <a:srgbClr val="ED1C24"/>
      </a:accent2>
      <a:accent3>
        <a:srgbClr val="A7ACAC"/>
      </a:accent3>
      <a:accent4>
        <a:srgbClr val="C4C7C7"/>
      </a:accent4>
      <a:accent5>
        <a:srgbClr val="E2E3E3"/>
      </a:accent5>
      <a:accent6>
        <a:srgbClr val="4F555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rgbClr val="A7ACA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>
          <a:defRPr sz="1400" dirty="0" err="1" smtClean="0">
            <a:solidFill>
              <a:srgbClr val="6C7474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A7ACA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spAutoFit/>
      </a:bodyPr>
      <a:lstStyle>
        <a:defPPr>
          <a:buClr>
            <a:srgbClr val="ED1C24"/>
          </a:buClr>
          <a:defRPr sz="1400" dirty="0" err="1" smtClean="0">
            <a:solidFill>
              <a:srgbClr val="6C7474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06_FRITSCH_PPT Slide Master.pptx" id="{75A666E5-DEEF-4B39-9707-B9FF147DE5AF}" vid="{71E79A09-FC31-4B59-B72B-1F50D5B8D33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09F89037EFF542976443B80427F1A5" ma:contentTypeVersion="20" ma:contentTypeDescription="Ein neues Dokument erstellen." ma:contentTypeScope="" ma:versionID="52c3cac262103672b41b9760204adb67">
  <xsd:schema xmlns:xsd="http://www.w3.org/2001/XMLSchema" xmlns:xs="http://www.w3.org/2001/XMLSchema" xmlns:p="http://schemas.microsoft.com/office/2006/metadata/properties" xmlns:ns2="460ef3d7-10fa-4ca9-ba87-9a00e36672fa" xmlns:ns3="8b9a8758-c510-4e70-b8d0-009115ca8f50" targetNamespace="http://schemas.microsoft.com/office/2006/metadata/properties" ma:root="true" ma:fieldsID="dcf57cd0b8cef6b0110a19ea4e7b54d3" ns2:_="" ns3:_="">
    <xsd:import namespace="460ef3d7-10fa-4ca9-ba87-9a00e36672fa"/>
    <xsd:import namespace="8b9a8758-c510-4e70-b8d0-009115ca8f50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ef3d7-10fa-4ca9-ba87-9a00e36672f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Bildmarkierungen" ma:readOnly="false" ma:fieldId="{5cf76f15-5ced-4ddc-b409-7134ff3c332f}" ma:taxonomyMulti="true" ma:sspId="ae147e89-9684-4f69-a01b-4bdb2fe719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a8758-c510-4e70-b8d0-009115ca8f5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67ea807d-dc93-47fa-af1b-c906795b30cf}" ma:internalName="TaxCatchAll" ma:showField="CatchAllData" ma:web="8b9a8758-c510-4e70-b8d0-009115ca8f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DocumentLibraryPermissions xmlns="460ef3d7-10fa-4ca9-ba87-9a00e36672fa" xsi:nil="true"/>
    <MigrationWizIdPermissionLevels xmlns="460ef3d7-10fa-4ca9-ba87-9a00e36672fa" xsi:nil="true"/>
    <MigrationWizId xmlns="460ef3d7-10fa-4ca9-ba87-9a00e36672fa">ddada1bf-1f4d-4100-9d0b-7436cc5a5e81</MigrationWizId>
    <MigrationWizIdSecurityGroups xmlns="460ef3d7-10fa-4ca9-ba87-9a00e36672fa" xsi:nil="true"/>
    <MigrationWizIdPermissions xmlns="460ef3d7-10fa-4ca9-ba87-9a00e36672fa" xsi:nil="true"/>
    <TaxCatchAll xmlns="8b9a8758-c510-4e70-b8d0-009115ca8f50" xsi:nil="true"/>
    <lcf76f155ced4ddcb4097134ff3c332f xmlns="460ef3d7-10fa-4ca9-ba87-9a00e36672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4C0AE7-A5B1-45D4-A313-36F4C61CEE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ef3d7-10fa-4ca9-ba87-9a00e36672fa"/>
    <ds:schemaRef ds:uri="8b9a8758-c510-4e70-b8d0-009115ca8f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514CD7-332A-4482-B5E9-C3C0885996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F05FAC-CF7A-428C-A208-6437A120B18A}">
  <ds:schemaRefs>
    <ds:schemaRef ds:uri="460ef3d7-10fa-4ca9-ba87-9a00e36672fa"/>
    <ds:schemaRef ds:uri="http://schemas.microsoft.com/office/2006/metadata/properties"/>
    <ds:schemaRef ds:uri="http://schemas.microsoft.com/office/infopath/2007/PartnerControls"/>
    <ds:schemaRef ds:uri="8b9a8758-c510-4e70-b8d0-009115ca8f5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202006_FRITSCH_PPT Slide Master</Template>
  <Application>Microsoft Office PowerPoint</Application>
  <PresentationFormat>Widescreen</PresentationFormat>
  <Slides>27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FRITSCH_Master_16:9</vt:lpstr>
      <vt:lpstr> Welcome to FRITSCH</vt:lpstr>
      <vt:lpstr> Agenda</vt:lpstr>
      <vt:lpstr> Agenda</vt:lpstr>
      <vt:lpstr>FRITSCH has been offering excellence Made in Germany for over 90 years</vt:lpstr>
      <vt:lpstr> As a part of the MULTIVAC group, FRITSCH is always around the corner</vt:lpstr>
      <vt:lpstr>From product development to customer service – FRITSCH offers you more than just a production line</vt:lpstr>
      <vt:lpstr> Agenda</vt:lpstr>
      <vt:lpstr>We offer comprehensive solutions for artisanal, mid-sized and industrial bakeries</vt:lpstr>
      <vt:lpstr> Your product – our solution</vt:lpstr>
      <vt:lpstr> Your product – our solution</vt:lpstr>
      <vt:lpstr>We offer sheeting machines in all different performance classes and degrees of automation</vt:lpstr>
      <vt:lpstr> Our range of semiautomatic lines has the right solution for every need</vt:lpstr>
      <vt:lpstr>With the FRITSCH IMPRESSA lines, you produce 24/7/365 – reliably and at highest quality </vt:lpstr>
      <vt:lpstr> FRITSCH After-Sales Service stands out for 9 key aspects</vt:lpstr>
      <vt:lpstr> Agenda</vt:lpstr>
      <vt:lpstr>As a leading innovator for more than 50 years, we strive to offer you the best solution every time</vt:lpstr>
      <vt:lpstr> Even more flexibility on our IMPRESSA bread</vt:lpstr>
      <vt:lpstr>The Soft Dough Sheeter was specially developed for processing very soft doughs</vt:lpstr>
      <vt:lpstr>The CCT punches and turns in one step for maximum accuracy of shape, position and weight</vt:lpstr>
      <vt:lpstr>Bending croissants automatically and precisely to specification – only on the FRITSCH CBS</vt:lpstr>
      <vt:lpstr>The MULTITWIST, with its many tools, is much more than just a pretzel machine</vt:lpstr>
      <vt:lpstr>Precise coiling for filled and unfilled products with our vacuum coiling system CSVSA</vt:lpstr>
      <vt:lpstr> Agenda</vt:lpstr>
      <vt:lpstr> It‘s all about the product</vt:lpstr>
      <vt:lpstr>The WoB offers lots of space and competence for targeted development or optimization of products</vt:lpstr>
      <vt:lpstr> Our company stands on four sustainable pillars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bei FRITSCH</dc:title>
  <dc:creator>Praller, Stefan</dc:creator>
  <cp:revision>10</cp:revision>
  <cp:lastPrinted>2015-11-27T10:29:05Z</cp:lastPrinted>
  <dcterms:created xsi:type="dcterms:W3CDTF">2021-08-17T11:27:53Z</dcterms:created>
  <dcterms:modified xsi:type="dcterms:W3CDTF">2022-10-20T13:43:50Z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0x0101008A09F89037EFF542976443B80427F1A5</vt:lpwstr>
  </property>
  <property fmtid="{D5CDD505-2E9C-101B-9397-08002B2CF9AE}" pid="3" name="Order">
    <vt:r8>400</vt:r8>
  </property>
  <property fmtid="{D5CDD505-2E9C-101B-9397-08002B2CF9AE}" pid="4" name="MediaServiceImageTags">
    <vt:lpwstr/>
  </property>
</Properties>
</file>